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6"/>
  </p:notesMasterIdLst>
  <p:sldIdLst>
    <p:sldId id="1019" r:id="rId3"/>
    <p:sldId id="394" r:id="rId4"/>
    <p:sldId id="1028" r:id="rId5"/>
    <p:sldId id="3851" r:id="rId6"/>
    <p:sldId id="399" r:id="rId7"/>
    <p:sldId id="267" r:id="rId8"/>
    <p:sldId id="392" r:id="rId9"/>
    <p:sldId id="1024" r:id="rId10"/>
    <p:sldId id="3869" r:id="rId11"/>
    <p:sldId id="1026" r:id="rId12"/>
    <p:sldId id="1025" r:id="rId13"/>
    <p:sldId id="257" r:id="rId14"/>
    <p:sldId id="3868" r:id="rId15"/>
    <p:sldId id="3809" r:id="rId16"/>
    <p:sldId id="1044" r:id="rId17"/>
    <p:sldId id="3857" r:id="rId18"/>
    <p:sldId id="3863" r:id="rId19"/>
    <p:sldId id="3858" r:id="rId20"/>
    <p:sldId id="3864" r:id="rId21"/>
    <p:sldId id="3865" r:id="rId22"/>
    <p:sldId id="3866" r:id="rId23"/>
    <p:sldId id="3870" r:id="rId24"/>
    <p:sldId id="1037" r:id="rId25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23FE232-63A4-6753-DB8F-43649D3488FD}" name="Fernanda Beigel" initials="FB" userId="0d3b42c7a842c197" providerId="Windows Live"/>
  <p188:author id="{3C787B8A-202F-DEA9-10AA-6D863F637013}" name="victor montoya" initials="vm" userId="bf2d989c321b3035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4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8/10/relationships/authors" Target="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42A251-0DBD-4122-9203-952E5CE72AD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AFAD9AD-04C8-4C09-B265-0B3B954D74A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2000" b="1">
              <a:solidFill>
                <a:schemeClr val="bg1"/>
              </a:solidFill>
            </a:rPr>
            <a:t>Excelencia académica</a:t>
          </a:r>
          <a:endParaRPr lang="en-US" sz="2000" b="1" dirty="0">
            <a:solidFill>
              <a:schemeClr val="bg1"/>
            </a:solidFill>
          </a:endParaRPr>
        </a:p>
      </dgm:t>
    </dgm:pt>
    <dgm:pt modelId="{839989F7-09AA-4673-A225-E1B2127C02A4}" type="parTrans" cxnId="{3BA71ED6-C6AE-4788-BF7E-6E7C4846DFC9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E24C5C7C-DDC1-46BC-B018-571F9193A298}" type="sibTrans" cxnId="{3BA71ED6-C6AE-4788-BF7E-6E7C4846DFC9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1388595D-06AF-4350-8E3D-E4E006A43A0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2000" b="1">
              <a:solidFill>
                <a:schemeClr val="bg1"/>
              </a:solidFill>
            </a:rPr>
            <a:t>Relevancia social de la investigación</a:t>
          </a:r>
          <a:endParaRPr lang="en-US" sz="2000" b="1" dirty="0">
            <a:solidFill>
              <a:schemeClr val="bg1"/>
            </a:solidFill>
          </a:endParaRPr>
        </a:p>
      </dgm:t>
    </dgm:pt>
    <dgm:pt modelId="{A6A75725-F86E-4472-BE8D-FE3B1C97DCA7}" type="parTrans" cxnId="{5707910A-6FC9-403A-8079-6605A92C659F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F6A339D9-0403-4B71-8901-443AFFC479D9}" type="sibTrans" cxnId="{5707910A-6FC9-403A-8079-6605A92C659F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C78C2AFD-1406-4843-B23F-91060A5A9E6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2000" b="1">
              <a:solidFill>
                <a:schemeClr val="bg1"/>
              </a:solidFill>
            </a:rPr>
            <a:t>Evaluación responsable </a:t>
          </a:r>
          <a:endParaRPr lang="en-US" sz="2000" b="1" dirty="0">
            <a:solidFill>
              <a:schemeClr val="bg1"/>
            </a:solidFill>
          </a:endParaRPr>
        </a:p>
      </dgm:t>
    </dgm:pt>
    <dgm:pt modelId="{2D208787-C43E-4D7A-8AA0-377BE4419543}" type="parTrans" cxnId="{EE5264EC-8247-443D-BEBB-E16B3A241E17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AAB6A6DA-D86A-4908-B6FF-CFC93D81A468}" type="sibTrans" cxnId="{EE5264EC-8247-443D-BEBB-E16B3A241E17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AD049E75-D849-44C6-B682-FAFBC2830E7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2000" b="1" dirty="0">
              <a:solidFill>
                <a:schemeClr val="bg1"/>
              </a:solidFill>
            </a:rPr>
            <a:t>Ciencia Abierta</a:t>
          </a:r>
          <a:endParaRPr lang="en-US" sz="2000" b="1" dirty="0">
            <a:solidFill>
              <a:schemeClr val="bg1"/>
            </a:solidFill>
          </a:endParaRPr>
        </a:p>
      </dgm:t>
    </dgm:pt>
    <dgm:pt modelId="{85BC830C-4271-45C1-A51E-CF78B950A1B5}" type="parTrans" cxnId="{2032FC50-6008-4021-90AC-3BF051D897DB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D98709C2-AFDD-41B9-AE4D-5D81B83EE496}" type="sibTrans" cxnId="{2032FC50-6008-4021-90AC-3BF051D897DB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DE102EEE-9757-463D-BC43-6F8A5C917049}" type="pres">
      <dgm:prSet presAssocID="{7742A251-0DBD-4122-9203-952E5CE72ADE}" presName="root" presStyleCnt="0">
        <dgm:presLayoutVars>
          <dgm:dir/>
          <dgm:resizeHandles val="exact"/>
        </dgm:presLayoutVars>
      </dgm:prSet>
      <dgm:spPr/>
    </dgm:pt>
    <dgm:pt modelId="{A23F5D9A-897E-46F4-A5FD-08540C13213F}" type="pres">
      <dgm:prSet presAssocID="{AAFAD9AD-04C8-4C09-B265-0B3B954D74A8}" presName="compNode" presStyleCnt="0"/>
      <dgm:spPr/>
    </dgm:pt>
    <dgm:pt modelId="{D2899710-F3EF-44A7-9C49-D31CD70E4881}" type="pres">
      <dgm:prSet presAssocID="{AAFAD9AD-04C8-4C09-B265-0B3B954D74A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bros"/>
        </a:ext>
      </dgm:extLst>
    </dgm:pt>
    <dgm:pt modelId="{A2149EA9-FE47-41D5-BCCA-61830EA6CBC8}" type="pres">
      <dgm:prSet presAssocID="{AAFAD9AD-04C8-4C09-B265-0B3B954D74A8}" presName="spaceRect" presStyleCnt="0"/>
      <dgm:spPr/>
    </dgm:pt>
    <dgm:pt modelId="{6F33CE5D-4CF3-49B9-9A61-0A4E7E2516DE}" type="pres">
      <dgm:prSet presAssocID="{AAFAD9AD-04C8-4C09-B265-0B3B954D74A8}" presName="textRect" presStyleLbl="revTx" presStyleIdx="0" presStyleCnt="4">
        <dgm:presLayoutVars>
          <dgm:chMax val="1"/>
          <dgm:chPref val="1"/>
        </dgm:presLayoutVars>
      </dgm:prSet>
      <dgm:spPr/>
    </dgm:pt>
    <dgm:pt modelId="{B57C511B-9D91-4918-B26B-8E8674CD7120}" type="pres">
      <dgm:prSet presAssocID="{E24C5C7C-DDC1-46BC-B018-571F9193A298}" presName="sibTrans" presStyleCnt="0"/>
      <dgm:spPr/>
    </dgm:pt>
    <dgm:pt modelId="{989FC72A-A62C-40FF-8397-3B8AC807D048}" type="pres">
      <dgm:prSet presAssocID="{1388595D-06AF-4350-8E3D-E4E006A43A0B}" presName="compNode" presStyleCnt="0"/>
      <dgm:spPr/>
    </dgm:pt>
    <dgm:pt modelId="{6F017A07-B74C-499E-823A-58A39239620E}" type="pres">
      <dgm:prSet presAssocID="{1388595D-06AF-4350-8E3D-E4E006A43A0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B146E625-BA8C-49F6-AEE1-C3C0EA5C6BDC}" type="pres">
      <dgm:prSet presAssocID="{1388595D-06AF-4350-8E3D-E4E006A43A0B}" presName="spaceRect" presStyleCnt="0"/>
      <dgm:spPr/>
    </dgm:pt>
    <dgm:pt modelId="{EF0AFD79-2B11-41CD-9033-CA92CA63701F}" type="pres">
      <dgm:prSet presAssocID="{1388595D-06AF-4350-8E3D-E4E006A43A0B}" presName="textRect" presStyleLbl="revTx" presStyleIdx="1" presStyleCnt="4">
        <dgm:presLayoutVars>
          <dgm:chMax val="1"/>
          <dgm:chPref val="1"/>
        </dgm:presLayoutVars>
      </dgm:prSet>
      <dgm:spPr/>
    </dgm:pt>
    <dgm:pt modelId="{B87502EB-17D1-4060-B4AD-3245291B0F27}" type="pres">
      <dgm:prSet presAssocID="{F6A339D9-0403-4B71-8901-443AFFC479D9}" presName="sibTrans" presStyleCnt="0"/>
      <dgm:spPr/>
    </dgm:pt>
    <dgm:pt modelId="{335F5EBF-1E28-4C0A-AA70-20BDD0216687}" type="pres">
      <dgm:prSet presAssocID="{C78C2AFD-1406-4843-B23F-91060A5A9E69}" presName="compNode" presStyleCnt="0"/>
      <dgm:spPr/>
    </dgm:pt>
    <dgm:pt modelId="{96F96135-CE55-4BD2-92A3-52E747C6A8C3}" type="pres">
      <dgm:prSet presAssocID="{C78C2AFD-1406-4843-B23F-91060A5A9E6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sta de comprobación"/>
        </a:ext>
      </dgm:extLst>
    </dgm:pt>
    <dgm:pt modelId="{F6AB673A-DDDD-449A-8A70-058CF01F4654}" type="pres">
      <dgm:prSet presAssocID="{C78C2AFD-1406-4843-B23F-91060A5A9E69}" presName="spaceRect" presStyleCnt="0"/>
      <dgm:spPr/>
    </dgm:pt>
    <dgm:pt modelId="{B8C75731-197C-4099-B093-8A07145E4DB3}" type="pres">
      <dgm:prSet presAssocID="{C78C2AFD-1406-4843-B23F-91060A5A9E69}" presName="textRect" presStyleLbl="revTx" presStyleIdx="2" presStyleCnt="4">
        <dgm:presLayoutVars>
          <dgm:chMax val="1"/>
          <dgm:chPref val="1"/>
        </dgm:presLayoutVars>
      </dgm:prSet>
      <dgm:spPr/>
    </dgm:pt>
    <dgm:pt modelId="{31F3CC90-1283-4A03-8FC3-5C02300A3D90}" type="pres">
      <dgm:prSet presAssocID="{AAB6A6DA-D86A-4908-B6FF-CFC93D81A468}" presName="sibTrans" presStyleCnt="0"/>
      <dgm:spPr/>
    </dgm:pt>
    <dgm:pt modelId="{62974FB1-ADF3-4557-9DBA-B3A668BD618A}" type="pres">
      <dgm:prSet presAssocID="{AD049E75-D849-44C6-B682-FAFBC2830E78}" presName="compNode" presStyleCnt="0"/>
      <dgm:spPr/>
    </dgm:pt>
    <dgm:pt modelId="{F0421741-4DF4-4AB2-9ADE-42764EB30DDA}" type="pres">
      <dgm:prSet presAssocID="{AD049E75-D849-44C6-B682-FAFBC2830E7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Átomo"/>
        </a:ext>
      </dgm:extLst>
    </dgm:pt>
    <dgm:pt modelId="{B6A64C14-C906-4D39-9250-C5E97776F3AD}" type="pres">
      <dgm:prSet presAssocID="{AD049E75-D849-44C6-B682-FAFBC2830E78}" presName="spaceRect" presStyleCnt="0"/>
      <dgm:spPr/>
    </dgm:pt>
    <dgm:pt modelId="{B59BBE53-E334-4686-923F-5E6A72EACFB6}" type="pres">
      <dgm:prSet presAssocID="{AD049E75-D849-44C6-B682-FAFBC2830E78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5707910A-6FC9-403A-8079-6605A92C659F}" srcId="{7742A251-0DBD-4122-9203-952E5CE72ADE}" destId="{1388595D-06AF-4350-8E3D-E4E006A43A0B}" srcOrd="1" destOrd="0" parTransId="{A6A75725-F86E-4472-BE8D-FE3B1C97DCA7}" sibTransId="{F6A339D9-0403-4B71-8901-443AFFC479D9}"/>
    <dgm:cxn modelId="{BEC46650-F4F4-4595-872C-25004BF02A90}" type="presOf" srcId="{7742A251-0DBD-4122-9203-952E5CE72ADE}" destId="{DE102EEE-9757-463D-BC43-6F8A5C917049}" srcOrd="0" destOrd="0" presId="urn:microsoft.com/office/officeart/2018/2/layout/IconLabelList"/>
    <dgm:cxn modelId="{2032FC50-6008-4021-90AC-3BF051D897DB}" srcId="{7742A251-0DBD-4122-9203-952E5CE72ADE}" destId="{AD049E75-D849-44C6-B682-FAFBC2830E78}" srcOrd="3" destOrd="0" parTransId="{85BC830C-4271-45C1-A51E-CF78B950A1B5}" sibTransId="{D98709C2-AFDD-41B9-AE4D-5D81B83EE496}"/>
    <dgm:cxn modelId="{F6759D52-1531-4BEC-B1E6-2905F5AE182C}" type="presOf" srcId="{C78C2AFD-1406-4843-B23F-91060A5A9E69}" destId="{B8C75731-197C-4099-B093-8A07145E4DB3}" srcOrd="0" destOrd="0" presId="urn:microsoft.com/office/officeart/2018/2/layout/IconLabelList"/>
    <dgm:cxn modelId="{83B1488F-ACD4-4247-8618-2721CD6B7129}" type="presOf" srcId="{1388595D-06AF-4350-8E3D-E4E006A43A0B}" destId="{EF0AFD79-2B11-41CD-9033-CA92CA63701F}" srcOrd="0" destOrd="0" presId="urn:microsoft.com/office/officeart/2018/2/layout/IconLabelList"/>
    <dgm:cxn modelId="{3BA71ED6-C6AE-4788-BF7E-6E7C4846DFC9}" srcId="{7742A251-0DBD-4122-9203-952E5CE72ADE}" destId="{AAFAD9AD-04C8-4C09-B265-0B3B954D74A8}" srcOrd="0" destOrd="0" parTransId="{839989F7-09AA-4673-A225-E1B2127C02A4}" sibTransId="{E24C5C7C-DDC1-46BC-B018-571F9193A298}"/>
    <dgm:cxn modelId="{EE5264EC-8247-443D-BEBB-E16B3A241E17}" srcId="{7742A251-0DBD-4122-9203-952E5CE72ADE}" destId="{C78C2AFD-1406-4843-B23F-91060A5A9E69}" srcOrd="2" destOrd="0" parTransId="{2D208787-C43E-4D7A-8AA0-377BE4419543}" sibTransId="{AAB6A6DA-D86A-4908-B6FF-CFC93D81A468}"/>
    <dgm:cxn modelId="{876C0BF5-8EB0-4AE3-AAEE-BDE94D4789B0}" type="presOf" srcId="{AAFAD9AD-04C8-4C09-B265-0B3B954D74A8}" destId="{6F33CE5D-4CF3-49B9-9A61-0A4E7E2516DE}" srcOrd="0" destOrd="0" presId="urn:microsoft.com/office/officeart/2018/2/layout/IconLabelList"/>
    <dgm:cxn modelId="{F493BFFA-5778-4D39-920F-E089B4D70BE5}" type="presOf" srcId="{AD049E75-D849-44C6-B682-FAFBC2830E78}" destId="{B59BBE53-E334-4686-923F-5E6A72EACFB6}" srcOrd="0" destOrd="0" presId="urn:microsoft.com/office/officeart/2018/2/layout/IconLabelList"/>
    <dgm:cxn modelId="{C183DAAA-971B-4CEF-8C12-89B0524EACBC}" type="presParOf" srcId="{DE102EEE-9757-463D-BC43-6F8A5C917049}" destId="{A23F5D9A-897E-46F4-A5FD-08540C13213F}" srcOrd="0" destOrd="0" presId="urn:microsoft.com/office/officeart/2018/2/layout/IconLabelList"/>
    <dgm:cxn modelId="{7A0B4336-B3BD-46B0-A4C4-6FD23D70649B}" type="presParOf" srcId="{A23F5D9A-897E-46F4-A5FD-08540C13213F}" destId="{D2899710-F3EF-44A7-9C49-D31CD70E4881}" srcOrd="0" destOrd="0" presId="urn:microsoft.com/office/officeart/2018/2/layout/IconLabelList"/>
    <dgm:cxn modelId="{19C0A74F-744D-4CD9-A3CA-C76ACBA3D191}" type="presParOf" srcId="{A23F5D9A-897E-46F4-A5FD-08540C13213F}" destId="{A2149EA9-FE47-41D5-BCCA-61830EA6CBC8}" srcOrd="1" destOrd="0" presId="urn:microsoft.com/office/officeart/2018/2/layout/IconLabelList"/>
    <dgm:cxn modelId="{045F2F10-CC17-4B3B-A330-EDA97B5E920A}" type="presParOf" srcId="{A23F5D9A-897E-46F4-A5FD-08540C13213F}" destId="{6F33CE5D-4CF3-49B9-9A61-0A4E7E2516DE}" srcOrd="2" destOrd="0" presId="urn:microsoft.com/office/officeart/2018/2/layout/IconLabelList"/>
    <dgm:cxn modelId="{2024F8B7-39E9-421A-9C60-2BCC210ED341}" type="presParOf" srcId="{DE102EEE-9757-463D-BC43-6F8A5C917049}" destId="{B57C511B-9D91-4918-B26B-8E8674CD7120}" srcOrd="1" destOrd="0" presId="urn:microsoft.com/office/officeart/2018/2/layout/IconLabelList"/>
    <dgm:cxn modelId="{A38EF595-1E10-4046-B938-9CAA3BF5E63B}" type="presParOf" srcId="{DE102EEE-9757-463D-BC43-6F8A5C917049}" destId="{989FC72A-A62C-40FF-8397-3B8AC807D048}" srcOrd="2" destOrd="0" presId="urn:microsoft.com/office/officeart/2018/2/layout/IconLabelList"/>
    <dgm:cxn modelId="{2CE26664-6004-49DA-B9A4-42C80DE7C830}" type="presParOf" srcId="{989FC72A-A62C-40FF-8397-3B8AC807D048}" destId="{6F017A07-B74C-499E-823A-58A39239620E}" srcOrd="0" destOrd="0" presId="urn:microsoft.com/office/officeart/2018/2/layout/IconLabelList"/>
    <dgm:cxn modelId="{E41FEA47-BC41-4C02-A577-B9AD3DE112B3}" type="presParOf" srcId="{989FC72A-A62C-40FF-8397-3B8AC807D048}" destId="{B146E625-BA8C-49F6-AEE1-C3C0EA5C6BDC}" srcOrd="1" destOrd="0" presId="urn:microsoft.com/office/officeart/2018/2/layout/IconLabelList"/>
    <dgm:cxn modelId="{FAE3A5C0-C6CE-4B6B-9E86-8A65FB20F5FF}" type="presParOf" srcId="{989FC72A-A62C-40FF-8397-3B8AC807D048}" destId="{EF0AFD79-2B11-41CD-9033-CA92CA63701F}" srcOrd="2" destOrd="0" presId="urn:microsoft.com/office/officeart/2018/2/layout/IconLabelList"/>
    <dgm:cxn modelId="{AA4E2C4D-49F3-40F0-B6C7-A8FDE2CB9056}" type="presParOf" srcId="{DE102EEE-9757-463D-BC43-6F8A5C917049}" destId="{B87502EB-17D1-4060-B4AD-3245291B0F27}" srcOrd="3" destOrd="0" presId="urn:microsoft.com/office/officeart/2018/2/layout/IconLabelList"/>
    <dgm:cxn modelId="{9F00FB2D-6E77-428D-938A-1BEF89AA81A4}" type="presParOf" srcId="{DE102EEE-9757-463D-BC43-6F8A5C917049}" destId="{335F5EBF-1E28-4C0A-AA70-20BDD0216687}" srcOrd="4" destOrd="0" presId="urn:microsoft.com/office/officeart/2018/2/layout/IconLabelList"/>
    <dgm:cxn modelId="{4BE4FD76-EF57-48CD-A0CE-F6512C7772F8}" type="presParOf" srcId="{335F5EBF-1E28-4C0A-AA70-20BDD0216687}" destId="{96F96135-CE55-4BD2-92A3-52E747C6A8C3}" srcOrd="0" destOrd="0" presId="urn:microsoft.com/office/officeart/2018/2/layout/IconLabelList"/>
    <dgm:cxn modelId="{B4106BAF-7815-4718-9E64-3E9799BE9811}" type="presParOf" srcId="{335F5EBF-1E28-4C0A-AA70-20BDD0216687}" destId="{F6AB673A-DDDD-449A-8A70-058CF01F4654}" srcOrd="1" destOrd="0" presId="urn:microsoft.com/office/officeart/2018/2/layout/IconLabelList"/>
    <dgm:cxn modelId="{FB6ACC5C-6340-440D-BC01-353AC35B6CD6}" type="presParOf" srcId="{335F5EBF-1E28-4C0A-AA70-20BDD0216687}" destId="{B8C75731-197C-4099-B093-8A07145E4DB3}" srcOrd="2" destOrd="0" presId="urn:microsoft.com/office/officeart/2018/2/layout/IconLabelList"/>
    <dgm:cxn modelId="{1A82ED25-DBE8-44EA-B91F-13C12591F661}" type="presParOf" srcId="{DE102EEE-9757-463D-BC43-6F8A5C917049}" destId="{31F3CC90-1283-4A03-8FC3-5C02300A3D90}" srcOrd="5" destOrd="0" presId="urn:microsoft.com/office/officeart/2018/2/layout/IconLabelList"/>
    <dgm:cxn modelId="{E839974A-4EC1-45BC-95B2-46BB177BD756}" type="presParOf" srcId="{DE102EEE-9757-463D-BC43-6F8A5C917049}" destId="{62974FB1-ADF3-4557-9DBA-B3A668BD618A}" srcOrd="6" destOrd="0" presId="urn:microsoft.com/office/officeart/2018/2/layout/IconLabelList"/>
    <dgm:cxn modelId="{172E6476-0F13-4E6A-AD10-B9BA08A31153}" type="presParOf" srcId="{62974FB1-ADF3-4557-9DBA-B3A668BD618A}" destId="{F0421741-4DF4-4AB2-9ADE-42764EB30DDA}" srcOrd="0" destOrd="0" presId="urn:microsoft.com/office/officeart/2018/2/layout/IconLabelList"/>
    <dgm:cxn modelId="{19C8F0FD-62CE-40EC-B862-DA7525F063BC}" type="presParOf" srcId="{62974FB1-ADF3-4557-9DBA-B3A668BD618A}" destId="{B6A64C14-C906-4D39-9250-C5E97776F3AD}" srcOrd="1" destOrd="0" presId="urn:microsoft.com/office/officeart/2018/2/layout/IconLabelList"/>
    <dgm:cxn modelId="{8EF91C6D-99B3-4DC9-9174-900930BD0552}" type="presParOf" srcId="{62974FB1-ADF3-4557-9DBA-B3A668BD618A}" destId="{B59BBE53-E334-4686-923F-5E6A72EACFB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899710-F3EF-44A7-9C49-D31CD70E4881}">
      <dsp:nvSpPr>
        <dsp:cNvPr id="0" name=""/>
        <dsp:cNvSpPr/>
      </dsp:nvSpPr>
      <dsp:spPr>
        <a:xfrm>
          <a:off x="797176" y="318216"/>
          <a:ext cx="769658" cy="76965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3CE5D-4CF3-49B9-9A61-0A4E7E2516DE}">
      <dsp:nvSpPr>
        <dsp:cNvPr id="0" name=""/>
        <dsp:cNvSpPr/>
      </dsp:nvSpPr>
      <dsp:spPr>
        <a:xfrm>
          <a:off x="326829" y="1373243"/>
          <a:ext cx="1710351" cy="791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>
              <a:solidFill>
                <a:schemeClr val="bg1"/>
              </a:solidFill>
            </a:rPr>
            <a:t>Excelencia académica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326829" y="1373243"/>
        <a:ext cx="1710351" cy="791037"/>
      </dsp:txXfrm>
    </dsp:sp>
    <dsp:sp modelId="{6F017A07-B74C-499E-823A-58A39239620E}">
      <dsp:nvSpPr>
        <dsp:cNvPr id="0" name=""/>
        <dsp:cNvSpPr/>
      </dsp:nvSpPr>
      <dsp:spPr>
        <a:xfrm>
          <a:off x="2806839" y="318216"/>
          <a:ext cx="769658" cy="76965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0AFD79-2B11-41CD-9033-CA92CA63701F}">
      <dsp:nvSpPr>
        <dsp:cNvPr id="0" name=""/>
        <dsp:cNvSpPr/>
      </dsp:nvSpPr>
      <dsp:spPr>
        <a:xfrm>
          <a:off x="2336492" y="1373243"/>
          <a:ext cx="1710351" cy="791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>
              <a:solidFill>
                <a:schemeClr val="bg1"/>
              </a:solidFill>
            </a:rPr>
            <a:t>Relevancia social de la investigación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2336492" y="1373243"/>
        <a:ext cx="1710351" cy="791037"/>
      </dsp:txXfrm>
    </dsp:sp>
    <dsp:sp modelId="{96F96135-CE55-4BD2-92A3-52E747C6A8C3}">
      <dsp:nvSpPr>
        <dsp:cNvPr id="0" name=""/>
        <dsp:cNvSpPr/>
      </dsp:nvSpPr>
      <dsp:spPr>
        <a:xfrm>
          <a:off x="4816502" y="318216"/>
          <a:ext cx="769658" cy="76965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C75731-197C-4099-B093-8A07145E4DB3}">
      <dsp:nvSpPr>
        <dsp:cNvPr id="0" name=""/>
        <dsp:cNvSpPr/>
      </dsp:nvSpPr>
      <dsp:spPr>
        <a:xfrm>
          <a:off x="4346155" y="1373243"/>
          <a:ext cx="1710351" cy="791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>
              <a:solidFill>
                <a:schemeClr val="bg1"/>
              </a:solidFill>
            </a:rPr>
            <a:t>Evaluación responsable 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4346155" y="1373243"/>
        <a:ext cx="1710351" cy="791037"/>
      </dsp:txXfrm>
    </dsp:sp>
    <dsp:sp modelId="{F0421741-4DF4-4AB2-9ADE-42764EB30DDA}">
      <dsp:nvSpPr>
        <dsp:cNvPr id="0" name=""/>
        <dsp:cNvSpPr/>
      </dsp:nvSpPr>
      <dsp:spPr>
        <a:xfrm>
          <a:off x="2806839" y="2591868"/>
          <a:ext cx="769658" cy="76965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9BBE53-E334-4686-923F-5E6A72EACFB6}">
      <dsp:nvSpPr>
        <dsp:cNvPr id="0" name=""/>
        <dsp:cNvSpPr/>
      </dsp:nvSpPr>
      <dsp:spPr>
        <a:xfrm>
          <a:off x="2336492" y="3646896"/>
          <a:ext cx="1710351" cy="791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bg1"/>
              </a:solidFill>
            </a:rPr>
            <a:t>Ciencia Abierta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2336492" y="3646896"/>
        <a:ext cx="1710351" cy="791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BEBC9-FA9A-4E40-9EA9-4A8EB5A0F07B}" type="datetimeFigureOut">
              <a:rPr lang="es-AR" smtClean="0"/>
              <a:t>17/10/2023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20B69-3FE4-4098-8977-BD117DD25CA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69009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El grafico</a:t>
            </a:r>
            <a:r>
              <a:rPr lang="es-AR" baseline="0" dirty="0"/>
              <a:t> con las flechas no lo puedo modificar porque se trata de una imagen.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9CE01-F791-4490-9D97-173CD62E74C1}" type="slidenum">
              <a:rPr lang="es-AR" smtClean="0"/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13297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B29ACB-FC2A-44EE-AEDC-5947AC9EF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05F33CA-27BC-48CD-B597-60257744F5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279FD8-7C6E-4D75-BFEE-FE55DA63F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AC12-0158-49E4-82D6-941F0479CCF0}" type="datetimeFigureOut">
              <a:rPr lang="es-AR" smtClean="0"/>
              <a:t>17/10/2023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8C13BA-1470-405B-9297-CC88E989C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27E07C-5A5E-432D-9E8F-51708404D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FBC83-4C21-4BB9-9B39-8AF155466CB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493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DE45F3-7B68-4066-88FA-6C8025994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A609F19-2AD7-4DF0-8271-B113471B7C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CDBB47-99F2-4745-B77B-FCE7A4E69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AC12-0158-49E4-82D6-941F0479CCF0}" type="datetimeFigureOut">
              <a:rPr lang="es-AR" smtClean="0"/>
              <a:t>17/10/2023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B68CAE-B143-4042-B9FA-15FFD2FA3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A19046-93B9-455A-AC6F-B9593AF23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FBC83-4C21-4BB9-9B39-8AF155466CB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85620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1E4D477-126B-40BE-B95A-70D3B90DCD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B9A9881-5910-4EAB-AEBD-DE10346886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8DBC19-6546-412D-95D2-A226DC0A6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AC12-0158-49E4-82D6-941F0479CCF0}" type="datetimeFigureOut">
              <a:rPr lang="es-AR" smtClean="0"/>
              <a:t>17/10/2023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CC49AE-EFE1-43F8-A5EE-0BAE4E446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E36620-499B-4D46-8430-0FAEE42A6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FBC83-4C21-4BB9-9B39-8AF155466CB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76352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2ABAC12-0158-49E4-82D6-941F0479CCF0}" type="datetimeFigureOut">
              <a:rPr lang="es-AR" smtClean="0"/>
              <a:t>17/10/2023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FBC83-4C21-4BB9-9B39-8AF155466CB7}" type="slidenum">
              <a:rPr lang="es-AR" smtClean="0"/>
              <a:t>‹Nº›</a:t>
            </a:fld>
            <a:endParaRPr lang="es-AR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83810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AC12-0158-49E4-82D6-941F0479CCF0}" type="datetimeFigureOut">
              <a:rPr lang="es-AR" smtClean="0"/>
              <a:t>17/10/2023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FBC83-4C21-4BB9-9B39-8AF155466CB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98145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AC12-0158-49E4-82D6-941F0479CCF0}" type="datetimeFigureOut">
              <a:rPr lang="es-AR" smtClean="0"/>
              <a:t>17/10/2023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FBC83-4C21-4BB9-9B39-8AF155466CB7}" type="slidenum">
              <a:rPr lang="es-AR" smtClean="0"/>
              <a:t>‹Nº›</a:t>
            </a:fld>
            <a:endParaRPr lang="es-A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14079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AC12-0158-49E4-82D6-941F0479CCF0}" type="datetimeFigureOut">
              <a:rPr lang="es-AR" smtClean="0"/>
              <a:t>17/10/2023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FBC83-4C21-4BB9-9B39-8AF155466CB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0465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AC12-0158-49E4-82D6-941F0479CCF0}" type="datetimeFigureOut">
              <a:rPr lang="es-AR" smtClean="0"/>
              <a:t>17/10/2023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FBC83-4C21-4BB9-9B39-8AF155466CB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52867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AC12-0158-49E4-82D6-941F0479CCF0}" type="datetimeFigureOut">
              <a:rPr lang="es-AR" smtClean="0"/>
              <a:t>17/10/2023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FBC83-4C21-4BB9-9B39-8AF155466CB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675121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AC12-0158-49E4-82D6-941F0479CCF0}" type="datetimeFigureOut">
              <a:rPr lang="es-AR" smtClean="0"/>
              <a:t>17/10/2023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FBC83-4C21-4BB9-9B39-8AF155466CB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16225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AC12-0158-49E4-82D6-941F0479CCF0}" type="datetimeFigureOut">
              <a:rPr lang="es-AR" smtClean="0"/>
              <a:t>17/10/2023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FBC83-4C21-4BB9-9B39-8AF155466CB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12480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295DD1-1906-4EA2-A128-F60C032B7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E76A39-D5A7-4E79-B664-CF798F292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BC968E-FEAA-44F3-BD0A-3C6D50C67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AC12-0158-49E4-82D6-941F0479CCF0}" type="datetimeFigureOut">
              <a:rPr lang="es-AR" smtClean="0"/>
              <a:t>17/10/2023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811B47-6035-4123-805C-E5267C107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150648-26ED-4DBC-A35A-6D2613230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FBC83-4C21-4BB9-9B39-8AF155466CB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068294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AC12-0158-49E4-82D6-941F0479CCF0}" type="datetimeFigureOut">
              <a:rPr lang="es-AR" smtClean="0"/>
              <a:t>17/10/2023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FBC83-4C21-4BB9-9B39-8AF155466CB7}" type="slidenum">
              <a:rPr lang="es-AR" smtClean="0"/>
              <a:t>‹Nº›</a:t>
            </a:fld>
            <a:endParaRPr lang="es-A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531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AC12-0158-49E4-82D6-941F0479CCF0}" type="datetimeFigureOut">
              <a:rPr lang="es-AR" smtClean="0"/>
              <a:t>17/10/2023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FBC83-4C21-4BB9-9B39-8AF155466CB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81082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AC12-0158-49E4-82D6-941F0479CCF0}" type="datetimeFigureOut">
              <a:rPr lang="es-AR" smtClean="0"/>
              <a:t>17/10/2023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FBC83-4C21-4BB9-9B39-8AF155466CB7}" type="slidenum">
              <a:rPr lang="es-AR" smtClean="0"/>
              <a:t>‹Nº›</a:t>
            </a:fld>
            <a:endParaRPr lang="es-AR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9348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>
            <a:off x="0" y="0"/>
            <a:ext cx="4112576" cy="6858000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B2C15B89-4A37-463A-9D62-7972F7D8CE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7277" y="6488753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fr-FR" sz="900" kern="1200" baseline="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Edit </a:t>
            </a:r>
            <a:r>
              <a:rPr lang="fr-FR" err="1"/>
              <a:t>this</a:t>
            </a:r>
            <a:r>
              <a:rPr lang="fr-FR"/>
              <a:t> part </a:t>
            </a:r>
            <a:r>
              <a:rPr lang="fr-FR" err="1"/>
              <a:t>with</a:t>
            </a:r>
            <a:r>
              <a:rPr lang="fr-FR"/>
              <a:t> </a:t>
            </a:r>
            <a:r>
              <a:rPr lang="fr-FR" err="1"/>
              <a:t>name</a:t>
            </a:r>
            <a:r>
              <a:rPr lang="fr-FR"/>
              <a:t> of division/</a:t>
            </a:r>
            <a:r>
              <a:rPr lang="fr-FR" err="1"/>
              <a:t>subject</a:t>
            </a:r>
            <a:r>
              <a:rPr lang="fr-FR"/>
              <a:t>/</a:t>
            </a:r>
          </a:p>
        </p:txBody>
      </p:sp>
      <p:pic>
        <p:nvPicPr>
          <p:cNvPr id="25" name="Picture 24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2A91A1BA-0234-483C-92F3-9DFD6C4954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46" y="6393180"/>
            <a:ext cx="2621991" cy="4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119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9317D-5F19-4F3F-B4DD-C015F5E42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1D8BAE-4FE2-4940-8301-3D29A0ABF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692FF2-5501-41E4-B3B0-E606F9629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AC12-0158-49E4-82D6-941F0479CCF0}" type="datetimeFigureOut">
              <a:rPr lang="es-AR" smtClean="0"/>
              <a:t>17/10/2023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5F9E14-76E4-4F4C-B475-1EF498C62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276CDE-0596-4C6C-9D80-A343E8C2D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FBC83-4C21-4BB9-9B39-8AF155466CB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2728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6BB57E-91A5-4961-AD67-FBBBD2AEA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B62363-8E21-4654-9873-C01A8791B7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36BCAAF-2C17-4447-A35C-0A1307025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2BE419D-F185-4847-BC74-4FC0EC925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AC12-0158-49E4-82D6-941F0479CCF0}" type="datetimeFigureOut">
              <a:rPr lang="es-AR" smtClean="0"/>
              <a:t>17/10/2023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4DD294A-C8FF-4A1D-93A3-B3496E34A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205655-2CF1-490E-9F26-8F1B5D408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FBC83-4C21-4BB9-9B39-8AF155466CB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71880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BA79B4-F54C-4FD4-BBA0-97B6A7D20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4D8976-6F87-4FA1-8589-1AAF0782F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505C43-8F02-4594-802E-BE0AF445B6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D402735-D749-4A1F-9A91-707D841AFA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AC52080-91B8-46BD-802C-5248B7D00C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807D069-8E34-442F-B632-FEB115032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AC12-0158-49E4-82D6-941F0479CCF0}" type="datetimeFigureOut">
              <a:rPr lang="es-AR" smtClean="0"/>
              <a:t>17/10/2023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92CECAA-522F-4884-BFEE-9FCBFACA6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718BA98-BE23-47DF-8C0A-76719E6AE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FBC83-4C21-4BB9-9B39-8AF155466CB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02835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3ED5D6-6085-4E57-BFE9-A5E417F13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D7EC97A-E789-4B57-A245-F5D628EF2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AC12-0158-49E4-82D6-941F0479CCF0}" type="datetimeFigureOut">
              <a:rPr lang="es-AR" smtClean="0"/>
              <a:t>17/10/2023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2F182B-A858-4F09-9147-49D829062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17F48C-283C-427B-B2CF-A10ACA42A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FBC83-4C21-4BB9-9B39-8AF155466CB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02197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DAB5E09-2819-4521-A4BF-3B53DAE7F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AC12-0158-49E4-82D6-941F0479CCF0}" type="datetimeFigureOut">
              <a:rPr lang="es-AR" smtClean="0"/>
              <a:t>17/10/2023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7D85F0E-33B4-4043-A3FD-098133AB6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6732A6E-E2E4-421A-A61C-6C7245854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FBC83-4C21-4BB9-9B39-8AF155466CB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5554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703BE2-8E9B-4834-BA05-07734D232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BAE440-18AE-43A2-AACE-74EACFA24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E9310F-EF17-4864-A8EA-47A879B5D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45E3C4-165A-433D-BCC2-368A7392C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AC12-0158-49E4-82D6-941F0479CCF0}" type="datetimeFigureOut">
              <a:rPr lang="es-AR" smtClean="0"/>
              <a:t>17/10/2023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6E2641-E4DA-4D4D-85FC-ACEEE1B44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1534B4-6457-462A-8524-903B792E6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FBC83-4C21-4BB9-9B39-8AF155466CB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4280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9AECF8-B382-497D-AF65-2A40DEEAC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528458F-398E-4EFF-8A04-4C45C1CA9A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77F25AF-A355-4168-9790-211263A342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5588FD5-5FF5-400D-A024-CA9210560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AC12-0158-49E4-82D6-941F0479CCF0}" type="datetimeFigureOut">
              <a:rPr lang="es-AR" smtClean="0"/>
              <a:t>17/10/2023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143AE6-991E-493D-AD13-C2A712F72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B0FF4FE-C9BE-4D0B-B91D-6CC29A36D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FBC83-4C21-4BB9-9B39-8AF155466CB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529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F553409-4D09-4FF4-AFC6-171A85F9E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D344E7-AE42-4827-839B-10768E347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500E9E-9CFB-43B7-BC43-76CCC23530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BAC12-0158-49E4-82D6-941F0479CCF0}" type="datetimeFigureOut">
              <a:rPr lang="es-AR" smtClean="0"/>
              <a:t>17/10/2023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489AA1-38BE-443E-980D-F989D58E0D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8FA905-5277-4B85-BA07-FD27DAC50B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FBC83-4C21-4BB9-9B39-8AF155466CB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43530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2ABAC12-0158-49E4-82D6-941F0479CCF0}" type="datetimeFigureOut">
              <a:rPr lang="es-AR" smtClean="0"/>
              <a:t>17/10/2023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12FBC83-4C21-4BB9-9B39-8AF155466CB7}" type="slidenum">
              <a:rPr lang="es-AR" smtClean="0"/>
              <a:t>‹Nº›</a:t>
            </a:fld>
            <a:endParaRPr lang="es-A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D934E969-B557-4BB4-9628-3F9200C8CB6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4920" y="6089377"/>
            <a:ext cx="3308293" cy="634975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23206B4E-483B-4484-AC44-8D1B1BCE1B55}"/>
              </a:ext>
            </a:extLst>
          </p:cNvPr>
          <p:cNvSpPr/>
          <p:nvPr/>
        </p:nvSpPr>
        <p:spPr>
          <a:xfrm>
            <a:off x="5857102" y="6216820"/>
            <a:ext cx="26443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/>
            <a:r>
              <a:rPr lang="es-MX" sz="1100" dirty="0">
                <a:solidFill>
                  <a:schemeClr val="bg1">
                    <a:lumMod val="65000"/>
                  </a:schemeClr>
                </a:solidFill>
                <a:latin typeface="Barlow" pitchFamily="2" charset="77"/>
              </a:rPr>
              <a:t>Conocimiento Abierto sin fines de lucro</a:t>
            </a:r>
          </a:p>
          <a:p>
            <a:pPr algn="r" fontAlgn="base"/>
            <a:r>
              <a:rPr lang="es-MX" sz="1100" dirty="0">
                <a:solidFill>
                  <a:schemeClr val="bg1">
                    <a:lumMod val="65000"/>
                  </a:schemeClr>
                </a:solidFill>
                <a:latin typeface="Barlow" pitchFamily="2" charset="77"/>
              </a:rPr>
              <a:t>propiedad de la academia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30C0762-FE26-439B-B732-2B89D28DED53}"/>
              </a:ext>
            </a:extLst>
          </p:cNvPr>
          <p:cNvPicPr>
            <a:picLocks noChangeAspect="1"/>
          </p:cNvPicPr>
          <p:nvPr/>
        </p:nvPicPr>
        <p:blipFill>
          <a:blip r:embed="rId15">
            <a:alphaModFix/>
          </a:blip>
          <a:stretch>
            <a:fillRect/>
          </a:stretch>
        </p:blipFill>
        <p:spPr>
          <a:xfrm rot="2700000">
            <a:off x="677537" y="238840"/>
            <a:ext cx="5376008" cy="6380317"/>
          </a:xfrm>
          <a:prstGeom prst="rect">
            <a:avLst/>
          </a:prstGeom>
          <a:effectLst>
            <a:outerShdw blurRad="266700" algn="ctr" rotWithShape="0">
              <a:prstClr val="black">
                <a:alpha val="4000"/>
              </a:prstClr>
            </a:outerShdw>
          </a:effectLst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082AE389-A5D2-4548-9B35-0984DED7FDD9}"/>
              </a:ext>
            </a:extLst>
          </p:cNvPr>
          <p:cNvCxnSpPr/>
          <p:nvPr/>
        </p:nvCxnSpPr>
        <p:spPr>
          <a:xfrm flipH="1">
            <a:off x="5943600" y="5820032"/>
            <a:ext cx="62484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4111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E4C8E2-E57C-47F2-AA32-BC20305652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s-AR" sz="3200" b="1" dirty="0">
                <a:latin typeface="Calibri" panose="020F0502020204030204" pitchFamily="34" charset="0"/>
              </a:rPr>
              <a:t>El proyecto de ciencia abierta en un mundo desigual: avances, desafíos y tensiones</a:t>
            </a:r>
            <a:endParaRPr lang="es-AR" sz="3200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ADE64DB9-049C-4FAF-9BC8-6319916ABD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AR" sz="2400" dirty="0"/>
              <a:t>Fernanda Beigel</a:t>
            </a:r>
          </a:p>
        </p:txBody>
      </p:sp>
      <p:pic>
        <p:nvPicPr>
          <p:cNvPr id="1026" name="Picture 2" descr="Conferencia BIREDIAL-ISTEC">
            <a:extLst>
              <a:ext uri="{FF2B5EF4-FFF2-40B4-BE49-F238E27FC236}">
                <a16:creationId xmlns:a16="http://schemas.microsoft.com/office/drawing/2014/main" id="{7A7A5278-BBB7-7074-D576-CF0615F2D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4" y="1122363"/>
            <a:ext cx="12192000" cy="230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2633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D6C8E7F-6C76-4953-BAE4-12BB009F0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832E0398-DB7E-45F5-A6A4-56C19CCF9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rgbClr val="356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E9B85B2-643C-4FA0-9EFC-8A226A8EC744}"/>
              </a:ext>
            </a:extLst>
          </p:cNvPr>
          <p:cNvSpPr txBox="1">
            <a:spLocks/>
          </p:cNvSpPr>
          <p:nvPr/>
        </p:nvSpPr>
        <p:spPr>
          <a:xfrm>
            <a:off x="310039" y="640080"/>
            <a:ext cx="3593367" cy="5613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  <a:spcAft>
                <a:spcPts val="600"/>
              </a:spcAft>
              <a:tabLst>
                <a:tab pos="3771900" algn="l"/>
              </a:tabLst>
            </a:pPr>
            <a:r>
              <a:rPr lang="en-US" sz="5000" cap="all" spc="100" dirty="0">
                <a:solidFill>
                  <a:srgbClr val="FFFFFF"/>
                </a:solidFill>
              </a:rPr>
              <a:t>El balance de lenguas </a:t>
            </a:r>
            <a:r>
              <a:rPr lang="en-US" sz="5000" cap="all" spc="100" dirty="0" err="1">
                <a:solidFill>
                  <a:srgbClr val="FFFFFF"/>
                </a:solidFill>
              </a:rPr>
              <a:t>en</a:t>
            </a:r>
            <a:r>
              <a:rPr lang="en-US" sz="5000" cap="all" spc="100" dirty="0">
                <a:solidFill>
                  <a:srgbClr val="FFFFFF"/>
                </a:solidFill>
              </a:rPr>
              <a:t> </a:t>
            </a:r>
            <a:r>
              <a:rPr lang="en-US" sz="5000" cap="all" spc="100" dirty="0" err="1">
                <a:solidFill>
                  <a:srgbClr val="FFFFFF"/>
                </a:solidFill>
              </a:rPr>
              <a:t>repositorios</a:t>
            </a:r>
            <a:endParaRPr lang="en-US" sz="5000" cap="all" spc="100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99818" y="640081"/>
            <a:ext cx="7172138" cy="286941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sz="2800" b="1" dirty="0"/>
              <a:t>LA </a:t>
            </a:r>
            <a:r>
              <a:rPr lang="en-US" sz="2800" b="1" dirty="0" err="1"/>
              <a:t>Referencia</a:t>
            </a:r>
            <a:r>
              <a:rPr lang="en-US" sz="2800" b="1" dirty="0"/>
              <a:t> </a:t>
            </a:r>
            <a:r>
              <a:rPr lang="en-US" sz="2800" b="1" dirty="0" err="1"/>
              <a:t>cosecha</a:t>
            </a:r>
            <a:r>
              <a:rPr lang="en-US" sz="2800" b="1" dirty="0"/>
              <a:t> 1.255.468 </a:t>
            </a:r>
            <a:r>
              <a:rPr lang="en-US" sz="2800" b="1" dirty="0" err="1"/>
              <a:t>artículos</a:t>
            </a:r>
            <a:r>
              <a:rPr lang="en-US" sz="2800" b="1" dirty="0"/>
              <a:t> con </a:t>
            </a:r>
            <a:r>
              <a:rPr lang="en-US" sz="2800" b="1" dirty="0" err="1"/>
              <a:t>información</a:t>
            </a:r>
            <a:r>
              <a:rPr lang="en-US" sz="2800" b="1" dirty="0"/>
              <a:t> de </a:t>
            </a:r>
            <a:r>
              <a:rPr lang="en-US" sz="2800" b="1" dirty="0" err="1"/>
              <a:t>idioma</a:t>
            </a:r>
            <a:r>
              <a:rPr lang="en-US" sz="2800" b="1" dirty="0"/>
              <a:t>, </a:t>
            </a:r>
            <a:r>
              <a:rPr lang="en-US" sz="2800" b="1" dirty="0" err="1"/>
              <a:t>siendo</a:t>
            </a:r>
            <a:r>
              <a:rPr lang="en-US" sz="2800" b="1" dirty="0"/>
              <a:t> </a:t>
            </a:r>
            <a:r>
              <a:rPr lang="en-US" sz="2800" b="1" dirty="0" err="1"/>
              <a:t>una</a:t>
            </a:r>
            <a:r>
              <a:rPr lang="en-US" sz="2800" b="1" dirty="0"/>
              <a:t> </a:t>
            </a:r>
            <a:r>
              <a:rPr lang="en-US" sz="2800" b="1" dirty="0" err="1"/>
              <a:t>parte</a:t>
            </a:r>
            <a:r>
              <a:rPr lang="en-US" sz="2800" b="1" dirty="0"/>
              <a:t> </a:t>
            </a:r>
            <a:r>
              <a:rPr lang="en-US" sz="2800" b="1" dirty="0" err="1"/>
              <a:t>importante</a:t>
            </a:r>
            <a:r>
              <a:rPr lang="en-US" sz="2800" b="1" dirty="0"/>
              <a:t> la </a:t>
            </a:r>
            <a:r>
              <a:rPr lang="en-US" sz="2800" b="1" dirty="0" err="1"/>
              <a:t>producción</a:t>
            </a:r>
            <a:r>
              <a:rPr lang="en-US" sz="2800" b="1" dirty="0"/>
              <a:t> </a:t>
            </a:r>
            <a:r>
              <a:rPr lang="en-US" sz="2800" b="1" dirty="0" err="1"/>
              <a:t>proveniente</a:t>
            </a:r>
            <a:r>
              <a:rPr lang="en-US" sz="2800" b="1" dirty="0"/>
              <a:t> de </a:t>
            </a:r>
            <a:r>
              <a:rPr lang="en-US" sz="2800" b="1" dirty="0" err="1"/>
              <a:t>Brasil</a:t>
            </a:r>
            <a:r>
              <a:rPr lang="en-US" sz="2800" b="1" dirty="0"/>
              <a:t>. Los </a:t>
            </a:r>
            <a:r>
              <a:rPr lang="en-US" sz="2800" b="1" dirty="0" err="1"/>
              <a:t>artículos</a:t>
            </a:r>
            <a:r>
              <a:rPr lang="en-US" sz="2800" b="1" dirty="0"/>
              <a:t> </a:t>
            </a:r>
            <a:r>
              <a:rPr lang="en-US" sz="2800" b="1" dirty="0" err="1"/>
              <a:t>en</a:t>
            </a:r>
            <a:r>
              <a:rPr lang="en-US" sz="2800" b="1" dirty="0"/>
              <a:t> </a:t>
            </a:r>
            <a:r>
              <a:rPr lang="en-US" sz="2800" b="1" dirty="0" err="1"/>
              <a:t>portugués</a:t>
            </a:r>
            <a:r>
              <a:rPr lang="en-US" sz="2800" b="1" dirty="0"/>
              <a:t> son 531.981, </a:t>
            </a:r>
            <a:r>
              <a:rPr lang="en-US" sz="2800" b="1" dirty="0" err="1"/>
              <a:t>cinco</a:t>
            </a:r>
            <a:r>
              <a:rPr lang="en-US" sz="2800" b="1" dirty="0"/>
              <a:t> </a:t>
            </a:r>
            <a:r>
              <a:rPr lang="en-US" sz="2800" b="1" dirty="0" err="1"/>
              <a:t>veces</a:t>
            </a:r>
            <a:r>
              <a:rPr lang="en-US" sz="2800" b="1" dirty="0"/>
              <a:t> </a:t>
            </a:r>
            <a:r>
              <a:rPr lang="en-US" sz="2800" b="1" dirty="0" err="1"/>
              <a:t>respecto</a:t>
            </a:r>
            <a:r>
              <a:rPr lang="en-US" sz="2800" b="1" dirty="0"/>
              <a:t> de </a:t>
            </a:r>
            <a:r>
              <a:rPr lang="en-US" sz="2800" b="1" dirty="0" err="1"/>
              <a:t>los</a:t>
            </a:r>
            <a:r>
              <a:rPr lang="en-US" sz="2800" b="1" dirty="0"/>
              <a:t> </a:t>
            </a:r>
            <a:r>
              <a:rPr lang="en-US" sz="2800" b="1" dirty="0" err="1"/>
              <a:t>artículos</a:t>
            </a:r>
            <a:r>
              <a:rPr lang="en-US" sz="2800" b="1" dirty="0"/>
              <a:t> </a:t>
            </a:r>
            <a:r>
              <a:rPr lang="en-US" sz="2800" b="1" dirty="0" err="1"/>
              <a:t>disponibles</a:t>
            </a:r>
            <a:r>
              <a:rPr lang="en-US" sz="2800" b="1" dirty="0"/>
              <a:t> </a:t>
            </a:r>
            <a:r>
              <a:rPr lang="en-US" sz="2800" b="1" dirty="0" err="1"/>
              <a:t>en</a:t>
            </a:r>
            <a:r>
              <a:rPr lang="en-US" sz="2800" b="1" dirty="0"/>
              <a:t> Scopus. En </a:t>
            </a:r>
            <a:r>
              <a:rPr lang="en-US" sz="2800" b="1" dirty="0" err="1"/>
              <a:t>español</a:t>
            </a:r>
            <a:r>
              <a:rPr lang="en-US" sz="2800" b="1" dirty="0"/>
              <a:t>, dispone de 367.517 </a:t>
            </a:r>
            <a:r>
              <a:rPr lang="en-US" sz="2800" b="1" dirty="0" err="1"/>
              <a:t>artículos</a:t>
            </a:r>
            <a:r>
              <a:rPr lang="en-US" sz="2800" b="1" dirty="0"/>
              <a:t> y 353.318 </a:t>
            </a:r>
            <a:r>
              <a:rPr lang="en-US" sz="2800" b="1" dirty="0" err="1"/>
              <a:t>en</a:t>
            </a:r>
            <a:r>
              <a:rPr lang="en-US" sz="2800" b="1" dirty="0"/>
              <a:t> </a:t>
            </a:r>
            <a:r>
              <a:rPr lang="en-US" sz="2800" b="1" dirty="0" err="1"/>
              <a:t>inglés</a:t>
            </a:r>
            <a:r>
              <a:rPr lang="en-US" sz="2800" b="1" dirty="0"/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endParaRPr lang="en-US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DAFEE26-8D2E-4603-9B90-5A8AC619D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417" y="3818586"/>
            <a:ext cx="4840950" cy="242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370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Shining diamonds">
            <a:extLst>
              <a:ext uri="{FF2B5EF4-FFF2-40B4-BE49-F238E27FC236}">
                <a16:creationId xmlns:a16="http://schemas.microsoft.com/office/drawing/2014/main" id="{44A54CA3-FC25-B7E7-95ED-C29971AB72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97" r="13818" b="1394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uadroTexto 2">
            <a:extLst>
              <a:ext uri="{FF2B5EF4-FFF2-40B4-BE49-F238E27FC236}">
                <a16:creationId xmlns:a16="http://schemas.microsoft.com/office/drawing/2014/main" id="{BBB01D18-82A2-4E4B-B7D5-2FEE2C4E8C2A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Tw Cen MT Condensed (Títulos)"/>
              </a:rPr>
              <a:t>EL ACCESO ABIERTO Y LA CRISIS DE LEGITIMIDAD DEL CIRCUITO MAINSTREAM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dirty="0">
              <a:solidFill>
                <a:schemeClr val="bg1"/>
              </a:solidFill>
              <a:latin typeface="Tw Cen MT Condensed (Títulos)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045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atrón de fondo&#10;&#10;Descripción generada automáticamente">
            <a:extLst>
              <a:ext uri="{FF2B5EF4-FFF2-40B4-BE49-F238E27FC236}">
                <a16:creationId xmlns:a16="http://schemas.microsoft.com/office/drawing/2014/main" id="{0C7EC0AF-E115-4DEA-026B-7F6BD6391D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3" r="30936" b="1"/>
          <a:stretch/>
        </p:blipFill>
        <p:spPr>
          <a:xfrm>
            <a:off x="5863020" y="20671"/>
            <a:ext cx="6302476" cy="6816657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Flecha: hacia abajo 2">
            <a:extLst>
              <a:ext uri="{FF2B5EF4-FFF2-40B4-BE49-F238E27FC236}">
                <a16:creationId xmlns:a16="http://schemas.microsoft.com/office/drawing/2014/main" id="{4EB08B00-F9FC-0627-5F4A-DE4E76FDDE7C}"/>
              </a:ext>
            </a:extLst>
          </p:cNvPr>
          <p:cNvSpPr/>
          <p:nvPr/>
        </p:nvSpPr>
        <p:spPr>
          <a:xfrm>
            <a:off x="689970" y="175882"/>
            <a:ext cx="3648269" cy="5802868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3200" b="1" dirty="0" err="1">
                <a:solidFill>
                  <a:schemeClr val="tx1"/>
                </a:solidFill>
              </a:rPr>
              <a:t>WoS</a:t>
            </a:r>
            <a:r>
              <a:rPr lang="en-US" sz="3200" b="1" dirty="0">
                <a:solidFill>
                  <a:schemeClr val="tx1"/>
                </a:solidFill>
              </a:rPr>
              <a:t> y Scopus </a:t>
            </a:r>
          </a:p>
          <a:p>
            <a:pPr algn="ctr">
              <a:spcAft>
                <a:spcPts val="600"/>
              </a:spcAft>
            </a:pPr>
            <a:endParaRPr lang="en-US" sz="3200" b="1" dirty="0">
              <a:solidFill>
                <a:schemeClr val="tx1"/>
              </a:solidFill>
            </a:endParaRPr>
          </a:p>
          <a:p>
            <a:pPr algn="ctr">
              <a:spcAft>
                <a:spcPts val="600"/>
              </a:spcAft>
            </a:pPr>
            <a:endParaRPr lang="en-US" sz="3200" b="1" dirty="0">
              <a:solidFill>
                <a:schemeClr val="tx1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sz="2400" b="1" dirty="0">
                <a:solidFill>
                  <a:schemeClr val="tx1"/>
                </a:solidFill>
              </a:rPr>
              <a:t>¿</a:t>
            </a:r>
            <a:r>
              <a:rPr lang="en-US" sz="2400" b="1" dirty="0" err="1">
                <a:solidFill>
                  <a:schemeClr val="tx1"/>
                </a:solidFill>
              </a:rPr>
              <a:t>Garantes</a:t>
            </a:r>
            <a:r>
              <a:rPr lang="en-US" sz="2400" b="1" dirty="0">
                <a:solidFill>
                  <a:schemeClr val="tx1"/>
                </a:solidFill>
              </a:rPr>
              <a:t> de la </a:t>
            </a:r>
            <a:r>
              <a:rPr lang="en-US" sz="2400" b="1" dirty="0" err="1">
                <a:solidFill>
                  <a:schemeClr val="tx1"/>
                </a:solidFill>
              </a:rPr>
              <a:t>excelencia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académica</a:t>
            </a:r>
            <a:r>
              <a:rPr lang="en-US" sz="2400" b="1" dirty="0">
                <a:solidFill>
                  <a:schemeClr val="tx1"/>
                </a:solidFill>
              </a:rPr>
              <a:t> global?</a:t>
            </a:r>
            <a:endParaRPr lang="es-AR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15" name="Marcador de contenido 2">
            <a:extLst>
              <a:ext uri="{FF2B5EF4-FFF2-40B4-BE49-F238E27FC236}">
                <a16:creationId xmlns:a16="http://schemas.microsoft.com/office/drawing/2014/main" id="{5FAFDBD3-85B5-9B81-178C-44E7CDE06FD6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66871636"/>
              </p:ext>
            </p:extLst>
          </p:nvPr>
        </p:nvGraphicFramePr>
        <p:xfrm>
          <a:off x="5808663" y="1050925"/>
          <a:ext cx="6383337" cy="4756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6FBFE46B-A237-89B8-DF61-2DEAF958F7D1}"/>
              </a:ext>
            </a:extLst>
          </p:cNvPr>
          <p:cNvSpPr txBox="1"/>
          <p:nvPr/>
        </p:nvSpPr>
        <p:spPr>
          <a:xfrm>
            <a:off x="0" y="6027003"/>
            <a:ext cx="12192000" cy="830997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LA CRECIENTE COMERCIALIZACIÓN DE LA EDICIÓN CIENTÍFICA HA TRANSFORMADO EL CIRCUITO DE CORRIENTE PRINCIPAL PONIENDO EN RIESGO SU LEGITIMIDAD</a:t>
            </a:r>
            <a:endParaRPr lang="es-AR" sz="24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589EA38-351D-08E9-0FE1-BF3A7131EA9E}"/>
              </a:ext>
            </a:extLst>
          </p:cNvPr>
          <p:cNvSpPr txBox="1"/>
          <p:nvPr/>
        </p:nvSpPr>
        <p:spPr>
          <a:xfrm>
            <a:off x="4195375" y="340797"/>
            <a:ext cx="2255893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AR" sz="2400" b="1" dirty="0">
                <a:latin typeface="Calibri" panose="020F0502020204030204" pitchFamily="34" charset="0"/>
              </a:rPr>
              <a:t>LA AUTONOMIA ACADÉMICA </a:t>
            </a:r>
          </a:p>
          <a:p>
            <a:pPr algn="ctr"/>
            <a:r>
              <a:rPr lang="es-AR" sz="2400" b="1" dirty="0">
                <a:latin typeface="Calibri" panose="020F0502020204030204" pitchFamily="34" charset="0"/>
              </a:rPr>
              <a:t>EN JUEGO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28242C8-BAE2-DC63-3C28-9D407C98251D}"/>
              </a:ext>
            </a:extLst>
          </p:cNvPr>
          <p:cNvSpPr txBox="1"/>
          <p:nvPr/>
        </p:nvSpPr>
        <p:spPr>
          <a:xfrm>
            <a:off x="4195375" y="4607057"/>
            <a:ext cx="2885813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AR" b="1" dirty="0">
                <a:latin typeface="Calibri" panose="020F0502020204030204" pitchFamily="34" charset="0"/>
              </a:rPr>
              <a:t>RUPTURA DEL LAZO ENTRE LA REVISTA MAINSTREAM Y SU COMUNIDAD DE ORIGEN</a:t>
            </a:r>
          </a:p>
        </p:txBody>
      </p:sp>
    </p:spTree>
    <p:extLst>
      <p:ext uri="{BB962C8B-B14F-4D97-AF65-F5344CB8AC3E}">
        <p14:creationId xmlns:p14="http://schemas.microsoft.com/office/powerpoint/2010/main" val="1482591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s the rising popularity of article processing charges putting pressure on  more journals to adopt them?">
            <a:extLst>
              <a:ext uri="{FF2B5EF4-FFF2-40B4-BE49-F238E27FC236}">
                <a16:creationId xmlns:a16="http://schemas.microsoft.com/office/drawing/2014/main" id="{0B7EB59E-37D4-FC05-1393-121320F652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345" y="1568643"/>
            <a:ext cx="7241964" cy="48276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21E8DD9-DCF1-3B4C-7901-7325729D7F8B}"/>
              </a:ext>
            </a:extLst>
          </p:cNvPr>
          <p:cNvSpPr txBox="1"/>
          <p:nvPr/>
        </p:nvSpPr>
        <p:spPr>
          <a:xfrm rot="777489">
            <a:off x="9735464" y="991447"/>
            <a:ext cx="2401649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w Cen MT Condensed" panose="020B0606020104020203" pitchFamily="34" charset="0"/>
              </a:rPr>
              <a:t>COOPTACION COMERCIAL DE LAS REVISTAS DE SOCIEDADES CIENTIFICAS </a:t>
            </a:r>
            <a:endParaRPr lang="es-AR" b="1" dirty="0">
              <a:latin typeface="Tw Cen MT Condensed" panose="020B0606020104020203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191BB94-9A1E-99AB-688E-133647BA6117}"/>
              </a:ext>
            </a:extLst>
          </p:cNvPr>
          <p:cNvSpPr txBox="1"/>
          <p:nvPr/>
        </p:nvSpPr>
        <p:spPr>
          <a:xfrm>
            <a:off x="5935814" y="160450"/>
            <a:ext cx="3602617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AR" b="1" dirty="0">
                <a:latin typeface="Tw Cen MT Condensed" panose="020B0606020104020203" pitchFamily="34" charset="0"/>
              </a:rPr>
              <a:t>LA BRECHA ABIERTA POR EL APC</a:t>
            </a:r>
          </a:p>
          <a:p>
            <a:pPr algn="ctr"/>
            <a:r>
              <a:rPr lang="es-AR" b="1" dirty="0">
                <a:latin typeface="Tw Cen MT Condensed" panose="020B0606020104020203" pitchFamily="34" charset="0"/>
              </a:rPr>
              <a:t>DESIGUALDADES INTERSECCIONALES</a:t>
            </a:r>
          </a:p>
          <a:p>
            <a:pPr algn="ctr"/>
            <a:r>
              <a:rPr lang="es-AR" b="1" dirty="0">
                <a:latin typeface="Tw Cen MT Condensed" panose="020B0606020104020203" pitchFamily="34" charset="0"/>
              </a:rPr>
              <a:t>(país/género/raza/edad)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773E492-BB41-867B-25FB-80192A90FBE7}"/>
              </a:ext>
            </a:extLst>
          </p:cNvPr>
          <p:cNvSpPr txBox="1"/>
          <p:nvPr/>
        </p:nvSpPr>
        <p:spPr>
          <a:xfrm>
            <a:off x="4973345" y="6396335"/>
            <a:ext cx="7241964" cy="4616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ACCESO DORADO CON APC: UNA VICTORIA PÍRRICA </a:t>
            </a:r>
            <a:endParaRPr lang="es-AR" sz="24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F49D30A-30E2-A902-9A04-827CC064F2B1}"/>
              </a:ext>
            </a:extLst>
          </p:cNvPr>
          <p:cNvSpPr txBox="1"/>
          <p:nvPr/>
        </p:nvSpPr>
        <p:spPr>
          <a:xfrm>
            <a:off x="212703" y="244885"/>
            <a:ext cx="4053097" cy="133902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s-AR" sz="1800" b="1" dirty="0">
                <a:effectLst/>
                <a:latin typeface="Tw Cen MT Condensed" panose="020B0606020104020203" pitchFamily="34" charset="0"/>
              </a:rPr>
              <a:t>La palabra inglesa "</a:t>
            </a:r>
            <a:r>
              <a:rPr lang="es-AR" sz="1800" b="1" dirty="0" err="1">
                <a:effectLst/>
                <a:latin typeface="Tw Cen MT Condensed" panose="020B0606020104020203" pitchFamily="34" charset="0"/>
              </a:rPr>
              <a:t>publishers</a:t>
            </a:r>
            <a:r>
              <a:rPr lang="es-AR" sz="1800" b="1" dirty="0">
                <a:effectLst/>
                <a:latin typeface="Tw Cen MT Condensed" panose="020B0606020104020203" pitchFamily="34" charset="0"/>
              </a:rPr>
              <a:t>" se refiere a empresas comerciales que publican revistas, libros y otros productos. Se confunde con la institución académica propietaria de la revista (“autor corporativo” en la base de datos Ulrich).</a:t>
            </a:r>
            <a:endParaRPr lang="fr-FR" sz="1800" dirty="0">
              <a:effectLst/>
              <a:latin typeface="Tw Cen MT Condensed" panose="020B0606020104020203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69CF5F5-5D20-31FF-FED9-9C205E9E4690}"/>
              </a:ext>
            </a:extLst>
          </p:cNvPr>
          <p:cNvSpPr txBox="1"/>
          <p:nvPr/>
        </p:nvSpPr>
        <p:spPr>
          <a:xfrm>
            <a:off x="212703" y="5288339"/>
            <a:ext cx="4053097" cy="108972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s-AR" sz="1800" b="1" dirty="0">
                <a:effectLst/>
                <a:latin typeface="Tw Cen MT Condensed" panose="020B0606020104020203" pitchFamily="34" charset="0"/>
              </a:rPr>
              <a:t>Las relaciones entre las revistas y las editoriales son inestables porque el anclaje institucional así como la propiedad de las revistas están cambiando rápidamente</a:t>
            </a:r>
            <a:endParaRPr lang="fr-FR" sz="1800" b="1" dirty="0">
              <a:effectLst/>
              <a:latin typeface="Tw Cen MT Condensed" panose="020B0606020104020203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84516BE-8E47-4C20-8C1E-794CEC962FE5}"/>
              </a:ext>
            </a:extLst>
          </p:cNvPr>
          <p:cNvSpPr txBox="1"/>
          <p:nvPr/>
        </p:nvSpPr>
        <p:spPr>
          <a:xfrm>
            <a:off x="212703" y="2972611"/>
            <a:ext cx="4053097" cy="108972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s-AR" sz="1800" b="1" dirty="0">
                <a:effectLst/>
                <a:latin typeface="Tw Cen MT Condensed (Títulos)"/>
              </a:rPr>
              <a:t>Los “</a:t>
            </a:r>
            <a:r>
              <a:rPr lang="es-AR" sz="1800" b="1" dirty="0" err="1">
                <a:effectLst/>
                <a:latin typeface="Tw Cen MT Condensed (Títulos)"/>
              </a:rPr>
              <a:t>publishers</a:t>
            </a:r>
            <a:r>
              <a:rPr lang="es-AR" sz="1800" b="1" dirty="0">
                <a:effectLst/>
                <a:latin typeface="Tw Cen MT Condensed (Títulos)"/>
              </a:rPr>
              <a:t>” comerciales intervienen cada vez más con las funciones del editor académico que supuestamente está a cargo del contenido y del enfoque disciplinario de la revista.</a:t>
            </a:r>
            <a:endParaRPr lang="fr-FR" sz="1800" dirty="0">
              <a:effectLst/>
              <a:latin typeface="Tw Cen MT Condensed (Títulos)"/>
            </a:endParaRPr>
          </a:p>
        </p:txBody>
      </p:sp>
      <p:sp>
        <p:nvSpPr>
          <p:cNvPr id="15" name="Flecha: hacia abajo 14">
            <a:extLst>
              <a:ext uri="{FF2B5EF4-FFF2-40B4-BE49-F238E27FC236}">
                <a16:creationId xmlns:a16="http://schemas.microsoft.com/office/drawing/2014/main" id="{AEAA0A0C-49EA-E083-98DF-4EB3226AF967}"/>
              </a:ext>
            </a:extLst>
          </p:cNvPr>
          <p:cNvSpPr/>
          <p:nvPr/>
        </p:nvSpPr>
        <p:spPr>
          <a:xfrm>
            <a:off x="2110811" y="2082311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Flecha: hacia abajo 15">
            <a:extLst>
              <a:ext uri="{FF2B5EF4-FFF2-40B4-BE49-F238E27FC236}">
                <a16:creationId xmlns:a16="http://schemas.microsoft.com/office/drawing/2014/main" id="{3789EC5B-5C14-5638-0CDA-BF91C6C1ABD6}"/>
              </a:ext>
            </a:extLst>
          </p:cNvPr>
          <p:cNvSpPr/>
          <p:nvPr/>
        </p:nvSpPr>
        <p:spPr>
          <a:xfrm>
            <a:off x="2033899" y="4311439"/>
            <a:ext cx="561544" cy="107591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73741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CF1BDDC-4E57-4064-B712-2EF9C926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B6D47E0C-18AB-487F-9BA0-FC2FBB41B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A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253565E-E291-9099-2FF2-D6029AE6DC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31266" y="0"/>
            <a:ext cx="12191980" cy="68580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1238442"/>
            <a:ext cx="3635926" cy="4355751"/>
          </a:xfrm>
          <a:prstGeom prst="rect">
            <a:avLst/>
          </a:prstGeom>
          <a:solidFill>
            <a:srgbClr val="000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0FA8EF-3036-3E71-3D16-A4C4E9180495}"/>
              </a:ext>
            </a:extLst>
          </p:cNvPr>
          <p:cNvSpPr txBox="1"/>
          <p:nvPr/>
        </p:nvSpPr>
        <p:spPr>
          <a:xfrm>
            <a:off x="486561" y="1263807"/>
            <a:ext cx="3792832" cy="31131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cap="all" spc="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Los </a:t>
            </a:r>
            <a:r>
              <a:rPr lang="en-US" sz="2800" b="1" cap="all" spc="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Editores</a:t>
            </a:r>
            <a:r>
              <a:rPr lang="en-US" sz="2800" b="1" cap="all" spc="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/as </a:t>
            </a:r>
          </a:p>
          <a:p>
            <a:pPr algn="r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cap="all" spc="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 las  </a:t>
            </a:r>
            <a:r>
              <a:rPr lang="en-US" sz="2800" b="1" cap="all" spc="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Instituciones</a:t>
            </a:r>
            <a:r>
              <a:rPr lang="en-US" sz="2800" b="1" cap="all" spc="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cap="all" spc="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editoras</a:t>
            </a:r>
            <a:r>
              <a:rPr lang="en-US" sz="2800" b="1" cap="all" spc="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r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cap="all" spc="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 </a:t>
            </a:r>
            <a:r>
              <a:rPr lang="en-US" sz="2800" b="1" cap="all" spc="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los</a:t>
            </a:r>
            <a:r>
              <a:rPr lang="en-US" sz="2800" b="1" cap="all" spc="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cap="all" spc="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sistemas</a:t>
            </a:r>
            <a:r>
              <a:rPr lang="en-US" sz="2800" b="1" cap="all" spc="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800" b="1" cap="all" spc="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indexación</a:t>
            </a:r>
            <a:r>
              <a:rPr lang="en-US" sz="2800" b="1" cap="all" spc="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800" b="1" cap="all" spc="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américa</a:t>
            </a:r>
            <a:r>
              <a:rPr lang="en-US" sz="2800" b="1" cap="all" spc="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cap="all" spc="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latina</a:t>
            </a:r>
            <a:endParaRPr lang="en-US" sz="2800" b="1" cap="all" spc="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65829" y="4508519"/>
            <a:ext cx="2926080" cy="0"/>
          </a:xfrm>
          <a:prstGeom prst="line">
            <a:avLst/>
          </a:prstGeom>
          <a:ln w="19050">
            <a:solidFill>
              <a:srgbClr val="8A5D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AC4915C8-8AD3-9BED-D9B7-49AAD1A8EE91}"/>
              </a:ext>
            </a:extLst>
          </p:cNvPr>
          <p:cNvSpPr txBox="1"/>
          <p:nvPr/>
        </p:nvSpPr>
        <p:spPr>
          <a:xfrm>
            <a:off x="3136634" y="4272197"/>
            <a:ext cx="7821175" cy="11549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i="1" dirty="0">
              <a:solidFill>
                <a:srgbClr val="FFFFFF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25945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7" name="Straight Connector 1046">
            <a:extLst>
              <a:ext uri="{FF2B5EF4-FFF2-40B4-BE49-F238E27FC236}">
                <a16:creationId xmlns:a16="http://schemas.microsoft.com/office/drawing/2014/main" id="{0E117F94-4A49-4CCB-AB97-121615AE4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CE9B85B2-643C-4FA0-9EFC-8A226A8EC744}"/>
              </a:ext>
            </a:extLst>
          </p:cNvPr>
          <p:cNvSpPr txBox="1">
            <a:spLocks/>
          </p:cNvSpPr>
          <p:nvPr/>
        </p:nvSpPr>
        <p:spPr>
          <a:xfrm>
            <a:off x="1066801" y="160337"/>
            <a:ext cx="10555093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  <a:spcAft>
                <a:spcPts val="600"/>
              </a:spcAft>
              <a:tabLst>
                <a:tab pos="3771900" algn="l"/>
              </a:tabLst>
            </a:pPr>
            <a:r>
              <a:rPr lang="fr-FR" sz="3500" cap="all" spc="1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Un </a:t>
            </a:r>
            <a:r>
              <a:rPr lang="fr-FR" sz="3500" cap="all" spc="1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circuito</a:t>
            </a:r>
            <a:r>
              <a:rPr lang="fr-FR" sz="3500" cap="all" spc="1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fr-FR" sz="3500" cap="all" spc="1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regional</a:t>
            </a:r>
            <a:r>
              <a:rPr lang="fr-FR" sz="3500" cap="all" spc="1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de </a:t>
            </a:r>
            <a:r>
              <a:rPr lang="fr-FR" sz="3500" cap="all" spc="1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publicación</a:t>
            </a:r>
            <a:r>
              <a:rPr lang="fr-FR" sz="3500" cap="all" spc="1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fr-FR" sz="3500" cap="all" spc="1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científica</a:t>
            </a:r>
            <a:r>
              <a:rPr lang="fr-FR" sz="3500" cap="all" spc="1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en </a:t>
            </a:r>
            <a:r>
              <a:rPr lang="fr-FR" sz="3500" cap="all" spc="1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acceso</a:t>
            </a:r>
            <a:r>
              <a:rPr lang="fr-FR" sz="3500" cap="all" spc="1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fr-FR" sz="3500" cap="all" spc="1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abierto</a:t>
            </a:r>
            <a:r>
              <a:rPr lang="fr-FR" sz="3500" cap="all" spc="1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no </a:t>
            </a:r>
            <a:r>
              <a:rPr lang="fr-FR" sz="3500" cap="all" spc="1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comercial</a:t>
            </a:r>
            <a:r>
              <a:rPr lang="fr-FR" sz="3500" cap="all" spc="1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AUTOGESTIONADO POR LA COMUNIDAD </a:t>
            </a:r>
            <a:r>
              <a:rPr lang="fr-FR" sz="3500" cap="all" spc="1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académica</a:t>
            </a:r>
            <a:endParaRPr lang="en-US" sz="3500" cap="all" spc="1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" name="AutoShape 4" descr="SciELO (@RedeSciELO) /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6" descr="SciELO (@RedeSciELO) / Twit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8" descr="ᐅ ¿Cómo funciona SciELO? ⚡️ » Cómo Funcion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10" descr="ᐅ ¿Cómo funciona SciELO? ⚡️ » Cómo Funcion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15" descr="ᐅ ¿Cómo funciona Redalyc? ⚡️ » Cómo Funciona"/>
          <p:cNvSpPr>
            <a:spLocks noChangeAspect="1" noChangeArrowheads="1"/>
          </p:cNvSpPr>
          <p:nvPr/>
        </p:nvSpPr>
        <p:spPr bwMode="auto">
          <a:xfrm>
            <a:off x="917575" y="326529"/>
            <a:ext cx="6620649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2031660"/>
            <a:ext cx="2986728" cy="2122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4569439"/>
            <a:ext cx="2986728" cy="169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666" y="3704184"/>
            <a:ext cx="3697779" cy="149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6330" y="4508083"/>
            <a:ext cx="3097870" cy="169856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07D951B-5F5D-70F5-160F-A9DB2E846C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0347" y="2015987"/>
            <a:ext cx="3196559" cy="201793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286586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1">
            <a:extLst>
              <a:ext uri="{FF2B5EF4-FFF2-40B4-BE49-F238E27FC236}">
                <a16:creationId xmlns:a16="http://schemas.microsoft.com/office/drawing/2014/main" id="{5D6C8E7F-6C76-4953-BAE4-12BB009F0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3">
            <a:extLst>
              <a:ext uri="{FF2B5EF4-FFF2-40B4-BE49-F238E27FC236}">
                <a16:creationId xmlns:a16="http://schemas.microsoft.com/office/drawing/2014/main" id="{93F407EB-DEE0-45A7-8D9C-905C9E848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5C6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C31DCA01-7FC1-0EFD-0365-39B5AF0D9568}"/>
              </a:ext>
            </a:extLst>
          </p:cNvPr>
          <p:cNvSpPr txBox="1"/>
          <p:nvPr/>
        </p:nvSpPr>
        <p:spPr>
          <a:xfrm>
            <a:off x="289249" y="2286000"/>
            <a:ext cx="4441371" cy="393192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chemeClr val="accent2"/>
              </a:buClr>
            </a:pPr>
            <a:r>
              <a:rPr lang="fr-FR" sz="2800" b="1" cap="all" spc="200" dirty="0">
                <a:effectLst/>
                <a:latin typeface="+mj-lt"/>
              </a:rPr>
              <a:t>GRÁFICO  1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chemeClr val="accent2"/>
              </a:buClr>
            </a:pPr>
            <a:endParaRPr lang="fr-FR" sz="2800" b="1" cap="all" spc="200" dirty="0">
              <a:effectLst/>
              <a:latin typeface="+mj-lt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chemeClr val="accent2"/>
              </a:buClr>
            </a:pPr>
            <a:r>
              <a:rPr lang="fr-FR" sz="2800" b="1" cap="all" spc="200" dirty="0">
                <a:effectLst/>
                <a:latin typeface="+mj-lt"/>
              </a:rPr>
              <a:t>REVISTAS INDEXADAS EN </a:t>
            </a:r>
            <a:r>
              <a:rPr lang="fr-FR" sz="2800" b="1" cap="all" spc="200" dirty="0" err="1">
                <a:effectLst/>
                <a:latin typeface="+mj-lt"/>
              </a:rPr>
              <a:t>Latindex</a:t>
            </a:r>
            <a:r>
              <a:rPr lang="fr-FR" sz="2800" b="1" cap="all" spc="200" dirty="0">
                <a:effectLst/>
                <a:latin typeface="+mj-lt"/>
              </a:rPr>
              <a:t> 2.0, </a:t>
            </a:r>
            <a:r>
              <a:rPr lang="fr-FR" sz="2800" b="1" cap="all" spc="200" dirty="0" err="1">
                <a:effectLst/>
                <a:latin typeface="+mj-lt"/>
              </a:rPr>
              <a:t>Scielo</a:t>
            </a:r>
            <a:r>
              <a:rPr lang="fr-FR" sz="2800" b="1" cap="all" spc="200" dirty="0">
                <a:effectLst/>
                <a:latin typeface="+mj-lt"/>
              </a:rPr>
              <a:t> </a:t>
            </a:r>
            <a:r>
              <a:rPr lang="fr-FR" sz="2800" b="1" cap="all" spc="200" dirty="0">
                <a:latin typeface="+mj-lt"/>
              </a:rPr>
              <a:t>Y</a:t>
            </a:r>
            <a:r>
              <a:rPr lang="fr-FR" sz="2800" b="1" cap="all" spc="200" dirty="0">
                <a:effectLst/>
                <a:latin typeface="+mj-lt"/>
              </a:rPr>
              <a:t> </a:t>
            </a:r>
            <a:r>
              <a:rPr lang="fr-FR" sz="2800" b="1" cap="all" spc="200" dirty="0" err="1">
                <a:effectLst/>
                <a:latin typeface="+mj-lt"/>
              </a:rPr>
              <a:t>Redalyc</a:t>
            </a:r>
            <a:r>
              <a:rPr lang="fr-FR" sz="2800" b="1" cap="all" spc="200" dirty="0">
                <a:effectLst/>
                <a:latin typeface="+mj-lt"/>
              </a:rPr>
              <a:t>, CON VERIFICACIÓN DE LA </a:t>
            </a:r>
            <a:r>
              <a:rPr lang="fr-FR" sz="2800" b="1" cap="all" spc="200" dirty="0" err="1">
                <a:effectLst/>
                <a:latin typeface="+mj-lt"/>
              </a:rPr>
              <a:t>direcCion</a:t>
            </a:r>
            <a:r>
              <a:rPr lang="fr-FR" sz="2800" b="1" cap="all" spc="200" dirty="0">
                <a:effectLst/>
                <a:latin typeface="+mj-lt"/>
              </a:rPr>
              <a:t> </a:t>
            </a:r>
            <a:r>
              <a:rPr lang="fr-FR" sz="2800" b="1" cap="all" spc="200" dirty="0" err="1">
                <a:effectLst/>
                <a:latin typeface="+mj-lt"/>
              </a:rPr>
              <a:t>académiCA</a:t>
            </a:r>
            <a:r>
              <a:rPr lang="fr-FR" sz="2800" b="1" cap="all" spc="200" dirty="0">
                <a:effectLst/>
                <a:latin typeface="+mj-lt"/>
              </a:rPr>
              <a:t> Y DEL comité Editorial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chemeClr val="accent2"/>
              </a:buClr>
            </a:pPr>
            <a:r>
              <a:rPr lang="en-US" sz="2800" b="1" cap="all" spc="200" dirty="0">
                <a:effectLst/>
                <a:latin typeface="+mj-lt"/>
              </a:rPr>
              <a:t>n= 4.604</a:t>
            </a:r>
            <a:endParaRPr lang="en-US" sz="2800" cap="all" spc="200" dirty="0">
              <a:effectLst/>
              <a:latin typeface="+mj-l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5551FA-0B93-ABE2-2825-763D6AB90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779" y="640080"/>
            <a:ext cx="6112702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25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BA1D251-D193-427A-C0F1-DCE6B8BB7C47}"/>
              </a:ext>
            </a:extLst>
          </p:cNvPr>
          <p:cNvSpPr txBox="1"/>
          <p:nvPr/>
        </p:nvSpPr>
        <p:spPr>
          <a:xfrm>
            <a:off x="244679" y="5173435"/>
            <a:ext cx="5851321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4000" b="1" cap="all" spc="200" dirty="0" err="1">
                <a:solidFill>
                  <a:srgbClr val="FFFFFF"/>
                </a:solidFill>
                <a:effectLst/>
                <a:latin typeface="Tw Cen MT Condensed (Títulos)"/>
                <a:ea typeface="+mj-ea"/>
                <a:cs typeface="Calibri" panose="020F0502020204030204" pitchFamily="34" charset="0"/>
              </a:rPr>
              <a:t>TablA</a:t>
            </a:r>
            <a:r>
              <a:rPr lang="en-US" sz="4000" b="1" cap="all" spc="200" dirty="0">
                <a:solidFill>
                  <a:srgbClr val="FFFFFF"/>
                </a:solidFill>
                <a:effectLst/>
                <a:latin typeface="Tw Cen MT Condensed (Títulos)"/>
                <a:ea typeface="+mj-ea"/>
                <a:cs typeface="Calibri" panose="020F0502020204030204" pitchFamily="34" charset="0"/>
              </a:rPr>
              <a:t> 1</a:t>
            </a:r>
            <a:endParaRPr lang="en-US" sz="4000" cap="all" spc="200" dirty="0">
              <a:solidFill>
                <a:srgbClr val="FFFFFF"/>
              </a:solidFill>
              <a:effectLst/>
              <a:latin typeface="Tw Cen MT Condensed (Títulos)"/>
              <a:ea typeface="+mj-ea"/>
              <a:cs typeface="Calibri" panose="020F0502020204030204" pitchFamily="34" charset="0"/>
            </a:endParaRPr>
          </a:p>
        </p:txBody>
      </p:sp>
      <p:sp>
        <p:nvSpPr>
          <p:cNvPr id="2" name="Marcador de texto 10">
            <a:extLst>
              <a:ext uri="{FF2B5EF4-FFF2-40B4-BE49-F238E27FC236}">
                <a16:creationId xmlns:a16="http://schemas.microsoft.com/office/drawing/2014/main" id="{FB576F93-0E83-0A5D-72B7-2E783E073623}"/>
              </a:ext>
            </a:extLst>
          </p:cNvPr>
          <p:cNvSpPr txBox="1">
            <a:spLocks/>
          </p:cNvSpPr>
          <p:nvPr/>
        </p:nvSpPr>
        <p:spPr>
          <a:xfrm>
            <a:off x="4538443" y="5302681"/>
            <a:ext cx="7524925" cy="146304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spcAft>
                <a:spcPts val="800"/>
              </a:spcAft>
            </a:pPr>
            <a:r>
              <a:rPr lang="fr-FR" sz="2400" b="1" cap="all" spc="200" dirty="0" err="1">
                <a:solidFill>
                  <a:srgbClr val="FFFFFF"/>
                </a:solidFill>
                <a:effectLst/>
                <a:latin typeface="Tw Cen MT Condensed (Títulos)"/>
                <a:ea typeface="+mj-ea"/>
                <a:cs typeface="Calibri" panose="020F0502020204030204" pitchFamily="34" charset="0"/>
              </a:rPr>
              <a:t>ClasificaCIONES</a:t>
            </a:r>
            <a:r>
              <a:rPr lang="fr-FR" sz="2400" b="1" cap="all" spc="200" dirty="0">
                <a:solidFill>
                  <a:srgbClr val="FFFFFF"/>
                </a:solidFill>
                <a:effectLst/>
                <a:latin typeface="Tw Cen MT Condensed (Títulos)"/>
                <a:ea typeface="+mj-ea"/>
                <a:cs typeface="Calibri" panose="020F0502020204030204" pitchFamily="34" charset="0"/>
              </a:rPr>
              <a:t> DE EDITORES/DIRECCIÓN/EQUIPOS TÉCNICOS EN LAS REVITAS IDNEXADAS EN SCIELO Y REDALYC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2400" b="1" cap="all" spc="200" dirty="0">
                <a:solidFill>
                  <a:srgbClr val="FFFFFF"/>
                </a:solidFill>
                <a:effectLst/>
                <a:latin typeface="Tw Cen MT Condensed (Títulos)"/>
                <a:ea typeface="+mj-ea"/>
                <a:cs typeface="Calibri" panose="020F0502020204030204" pitchFamily="34" charset="0"/>
              </a:rPr>
              <a:t>n= 1.971</a:t>
            </a:r>
            <a:endParaRPr lang="en-US" sz="2400" cap="all" spc="200" dirty="0">
              <a:solidFill>
                <a:srgbClr val="FFFFFF"/>
              </a:solidFill>
              <a:effectLst/>
              <a:latin typeface="Tw Cen MT Condensed (Títulos)"/>
              <a:ea typeface="+mj-ea"/>
              <a:cs typeface="Calibri" panose="020F0502020204030204" pitchFamily="34" charset="0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B9184F9-E94C-4240-9DB5-3FFFE61F91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556194"/>
              </p:ext>
            </p:extLst>
          </p:nvPr>
        </p:nvGraphicFramePr>
        <p:xfrm>
          <a:off x="567414" y="314277"/>
          <a:ext cx="11057172" cy="4729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6955">
                  <a:extLst>
                    <a:ext uri="{9D8B030D-6E8A-4147-A177-3AD203B41FA5}">
                      <a16:colId xmlns:a16="http://schemas.microsoft.com/office/drawing/2014/main" val="3012998533"/>
                    </a:ext>
                  </a:extLst>
                </a:gridCol>
                <a:gridCol w="1745151">
                  <a:extLst>
                    <a:ext uri="{9D8B030D-6E8A-4147-A177-3AD203B41FA5}">
                      <a16:colId xmlns:a16="http://schemas.microsoft.com/office/drawing/2014/main" val="1860154126"/>
                    </a:ext>
                  </a:extLst>
                </a:gridCol>
                <a:gridCol w="1561348">
                  <a:extLst>
                    <a:ext uri="{9D8B030D-6E8A-4147-A177-3AD203B41FA5}">
                      <a16:colId xmlns:a16="http://schemas.microsoft.com/office/drawing/2014/main" val="1280678014"/>
                    </a:ext>
                  </a:extLst>
                </a:gridCol>
                <a:gridCol w="1315426">
                  <a:extLst>
                    <a:ext uri="{9D8B030D-6E8A-4147-A177-3AD203B41FA5}">
                      <a16:colId xmlns:a16="http://schemas.microsoft.com/office/drawing/2014/main" val="950626163"/>
                    </a:ext>
                  </a:extLst>
                </a:gridCol>
                <a:gridCol w="1540642">
                  <a:extLst>
                    <a:ext uri="{9D8B030D-6E8A-4147-A177-3AD203B41FA5}">
                      <a16:colId xmlns:a16="http://schemas.microsoft.com/office/drawing/2014/main" val="2752703472"/>
                    </a:ext>
                  </a:extLst>
                </a:gridCol>
                <a:gridCol w="1649714">
                  <a:extLst>
                    <a:ext uri="{9D8B030D-6E8A-4147-A177-3AD203B41FA5}">
                      <a16:colId xmlns:a16="http://schemas.microsoft.com/office/drawing/2014/main" val="834883882"/>
                    </a:ext>
                  </a:extLst>
                </a:gridCol>
                <a:gridCol w="1417936">
                  <a:extLst>
                    <a:ext uri="{9D8B030D-6E8A-4147-A177-3AD203B41FA5}">
                      <a16:colId xmlns:a16="http://schemas.microsoft.com/office/drawing/2014/main" val="4191091370"/>
                    </a:ext>
                  </a:extLst>
                </a:gridCol>
              </a:tblGrid>
              <a:tr h="46271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400" dirty="0">
                          <a:solidFill>
                            <a:schemeClr val="tx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Academic director</a:t>
                      </a:r>
                      <a:endParaRPr lang="es-AR" sz="1400" dirty="0">
                        <a:solidFill>
                          <a:schemeClr val="tx1"/>
                        </a:solidFill>
                        <a:effectLst/>
                        <a:latin typeface="Tw Cen MT (Cuerpo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709" marR="23709" marT="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A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709" marR="2370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400" dirty="0">
                          <a:solidFill>
                            <a:schemeClr val="tx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Academic editor</a:t>
                      </a:r>
                      <a:endParaRPr lang="es-AR" sz="1400" dirty="0">
                        <a:solidFill>
                          <a:schemeClr val="tx1"/>
                        </a:solidFill>
                        <a:effectLst/>
                        <a:latin typeface="Tw Cen MT (Cuerpo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709" marR="23709" marT="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A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709" marR="23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400" dirty="0">
                          <a:solidFill>
                            <a:schemeClr val="tx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Equipo editor académico</a:t>
                      </a:r>
                      <a:endParaRPr lang="es-AR" sz="1400" dirty="0">
                        <a:solidFill>
                          <a:schemeClr val="tx1"/>
                        </a:solidFill>
                        <a:effectLst/>
                        <a:latin typeface="Tw Cen MT (Cuerpo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709" marR="23709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400" dirty="0">
                          <a:solidFill>
                            <a:schemeClr val="tx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Equipo técnico</a:t>
                      </a:r>
                      <a:endParaRPr lang="es-AR" sz="1400" dirty="0">
                        <a:solidFill>
                          <a:schemeClr val="tx1"/>
                        </a:solidFill>
                        <a:effectLst/>
                        <a:latin typeface="Tw Cen MT (Cuerpo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709" marR="23709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400" dirty="0">
                          <a:solidFill>
                            <a:schemeClr val="tx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Academic </a:t>
                      </a:r>
                      <a:r>
                        <a:rPr lang="es-AR" sz="1400" dirty="0" err="1">
                          <a:solidFill>
                            <a:schemeClr val="tx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committee</a:t>
                      </a:r>
                      <a:endParaRPr lang="es-AR" sz="1400" dirty="0">
                        <a:solidFill>
                          <a:schemeClr val="tx1"/>
                        </a:solidFill>
                        <a:effectLst/>
                        <a:latin typeface="Tw Cen MT (Cuerpo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709" marR="23709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226133"/>
                  </a:ext>
                </a:extLst>
              </a:tr>
              <a:tr h="42129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chemeClr val="tx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Director Honorario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chemeClr val="tx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Director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chemeClr val="tx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Director Responsable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chemeClr val="tx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Director Científico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chemeClr val="tx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Coordinador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chemeClr val="tx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Director editorial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chemeClr val="tx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Director/Editor responsable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chemeClr val="tx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Director-Editor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chemeClr val="tx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Director Honorario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chemeClr val="tx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Director del Consejo Editorial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 err="1">
                          <a:solidFill>
                            <a:schemeClr val="tx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Co-directora</a:t>
                      </a:r>
                      <a:endParaRPr lang="es-AR" sz="1400" dirty="0">
                        <a:solidFill>
                          <a:schemeClr val="tx1"/>
                        </a:solidFill>
                        <a:effectLst/>
                        <a:latin typeface="Tw Cen MT (Cuerpo)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chemeClr val="tx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Director y Editor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chemeClr val="tx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Directores fundadores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chemeClr val="tx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Directores actuales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chemeClr val="tx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Director de la Revista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AR" sz="1400" dirty="0">
                        <a:solidFill>
                          <a:schemeClr val="tx1"/>
                        </a:solidFill>
                        <a:effectLst/>
                        <a:latin typeface="Tw Cen MT (Cuerpo)"/>
                        <a:cs typeface="Calibri" panose="020F0502020204030204" pitchFamily="34" charset="0"/>
                      </a:endParaRPr>
                    </a:p>
                  </a:txBody>
                  <a:tcPr marL="23709" marR="23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chemeClr val="tx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Director-Editor General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chemeClr val="tx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Presidente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chemeClr val="tx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Dirección de Publicaciones Científicas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chemeClr val="tx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Director de la revista y presidente editorial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chemeClr val="tx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Director general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chemeClr val="tx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Director ejecutivo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chemeClr val="tx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Director de Honor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chemeClr val="tx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Director Honorífico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chemeClr val="tx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Director de Centro Editorial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chemeClr val="tx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Directora de la publicación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 err="1">
                          <a:solidFill>
                            <a:schemeClr val="tx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Diretora</a:t>
                      </a:r>
                      <a:r>
                        <a:rPr lang="es-AR" sz="1400" dirty="0">
                          <a:solidFill>
                            <a:schemeClr val="tx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 e editora-</a:t>
                      </a:r>
                      <a:r>
                        <a:rPr lang="es-AR" sz="1400" dirty="0" err="1">
                          <a:solidFill>
                            <a:schemeClr val="tx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chefe</a:t>
                      </a:r>
                      <a:endParaRPr lang="es-AR" sz="1400" dirty="0">
                        <a:solidFill>
                          <a:schemeClr val="tx1"/>
                        </a:solidFill>
                        <a:effectLst/>
                        <a:latin typeface="Tw Cen MT (Cuerpo)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 err="1">
                          <a:solidFill>
                            <a:schemeClr val="tx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Coordeção</a:t>
                      </a:r>
                      <a:r>
                        <a:rPr lang="es-AR" sz="1400" dirty="0">
                          <a:solidFill>
                            <a:schemeClr val="tx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 editorial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chemeClr val="tx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Directora en jefe</a:t>
                      </a:r>
                      <a:endParaRPr lang="es-AR" sz="1400" dirty="0">
                        <a:solidFill>
                          <a:schemeClr val="tx1"/>
                        </a:solidFill>
                        <a:effectLst/>
                        <a:latin typeface="Tw Cen MT (Cuerpo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AR" sz="1400" dirty="0">
                        <a:solidFill>
                          <a:schemeClr val="tx1"/>
                        </a:solidFill>
                        <a:effectLst/>
                        <a:latin typeface="Tw Cen MT (Cuerpo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709" marR="2370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2E2B2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Editor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2E2B2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Editor Responsable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2E2B2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Editor en jefe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2E2B2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Editor-científico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2E2B2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Editor General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2E2B2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Editor Emérito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2E2B2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Editores asistentes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2E2B2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Editor Ejecutivo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2E2B2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Editores fundadores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 err="1">
                          <a:solidFill>
                            <a:srgbClr val="2E2B2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Co-editores</a:t>
                      </a:r>
                      <a:endParaRPr lang="es-AR" sz="1400" dirty="0">
                        <a:solidFill>
                          <a:srgbClr val="2E2B21"/>
                        </a:solidFill>
                        <a:effectLst/>
                        <a:latin typeface="Tw Cen MT (Cuerpo)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2E2B2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Editor Principal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2E2B2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Edición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2E2B2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Editores coordinadores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2E2B2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Coordinación Editorial</a:t>
                      </a:r>
                    </a:p>
                  </a:txBody>
                  <a:tcPr marL="23709" marR="23709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2E2B2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Coordinador editorial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2E2B2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Editores honorarios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2E2B2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Editor (rotativo)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2E2B2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Editora Académica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2E2B2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Editor-Redactor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2E2B2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Editor Jefe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2E2B2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Editor Administrativo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2E2B2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Editor consultor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2E2B2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Editor-</a:t>
                      </a:r>
                      <a:r>
                        <a:rPr lang="es-AR" sz="1400" dirty="0" err="1">
                          <a:solidFill>
                            <a:srgbClr val="2E2B2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chefe</a:t>
                      </a:r>
                      <a:endParaRPr lang="es-AR" sz="1400" dirty="0">
                        <a:solidFill>
                          <a:srgbClr val="2E2B21"/>
                        </a:solidFill>
                        <a:effectLst/>
                        <a:latin typeface="Tw Cen MT (Cuerpo)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2E2B2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Editor-</a:t>
                      </a:r>
                      <a:r>
                        <a:rPr lang="es-AR" sz="1400" dirty="0" err="1">
                          <a:solidFill>
                            <a:srgbClr val="2E2B2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responsável</a:t>
                      </a:r>
                      <a:endParaRPr lang="es-AR" sz="1400" dirty="0">
                        <a:solidFill>
                          <a:srgbClr val="2E2B21"/>
                        </a:solidFill>
                        <a:effectLst/>
                        <a:latin typeface="Tw Cen MT (Cuerpo)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 err="1">
                          <a:solidFill>
                            <a:srgbClr val="2E2B2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Comisiodo</a:t>
                      </a:r>
                      <a:r>
                        <a:rPr lang="es-AR" sz="1400" dirty="0">
                          <a:solidFill>
                            <a:srgbClr val="2E2B2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 Editor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2E2B2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Editor-</a:t>
                      </a:r>
                      <a:r>
                        <a:rPr lang="es-AR" sz="1400" dirty="0" err="1">
                          <a:solidFill>
                            <a:srgbClr val="2E2B2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geral</a:t>
                      </a:r>
                      <a:endParaRPr lang="es-AR" sz="1400" dirty="0">
                        <a:solidFill>
                          <a:srgbClr val="2E2B21"/>
                        </a:solidFill>
                        <a:effectLst/>
                        <a:latin typeface="Tw Cen MT (Cuerpo)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 err="1">
                          <a:solidFill>
                            <a:srgbClr val="2E2B2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Coordidora</a:t>
                      </a:r>
                      <a:r>
                        <a:rPr lang="es-AR" sz="1400" dirty="0">
                          <a:solidFill>
                            <a:srgbClr val="2E2B2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 editorial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2E2B2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Editor-fundador</a:t>
                      </a:r>
                      <a:endParaRPr lang="es-AR" sz="1400" dirty="0">
                        <a:solidFill>
                          <a:srgbClr val="2E2B21"/>
                        </a:solidFill>
                        <a:effectLst/>
                        <a:latin typeface="Tw Cen MT (Cuerpo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709" marR="23709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chemeClr val="tx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Editores Adjuntos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chemeClr val="tx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Editores Asociados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chemeClr val="tx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Editor Adjunto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chemeClr val="tx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Director Adjunto – Editor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chemeClr val="tx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Editora Auxiliar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chemeClr val="tx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Asistentes del editor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chemeClr val="tx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Editores Asistentes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chemeClr val="tx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Asistentes editoriales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chemeClr val="tx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Director adjunto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chemeClr val="tx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Directora asociada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chemeClr val="tx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Editores </a:t>
                      </a:r>
                      <a:r>
                        <a:rPr lang="es-AR" sz="1400" dirty="0" err="1">
                          <a:solidFill>
                            <a:schemeClr val="tx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consultos</a:t>
                      </a:r>
                      <a:endParaRPr lang="es-AR" sz="1400" dirty="0">
                        <a:solidFill>
                          <a:schemeClr val="tx1"/>
                        </a:solidFill>
                        <a:effectLst/>
                        <a:latin typeface="Tw Cen MT (Cuerpo)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 err="1">
                          <a:solidFill>
                            <a:schemeClr val="tx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Assistant</a:t>
                      </a:r>
                      <a:r>
                        <a:rPr lang="es-AR" sz="1400" dirty="0">
                          <a:solidFill>
                            <a:schemeClr val="tx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 to the Editor</a:t>
                      </a:r>
                      <a:endParaRPr lang="es-AR" sz="1400" dirty="0">
                        <a:solidFill>
                          <a:schemeClr val="tx1"/>
                        </a:solidFill>
                        <a:effectLst/>
                        <a:latin typeface="Tw Cen MT (Cuerpo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709" marR="2370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2E2B2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Editor técnico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2E2B2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Editor de reseñas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2E2B2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Editor de Área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2E2B2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Editor de Producción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2E2B2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Editora de distribución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2E2B2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Editor traducción portugués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2E2B2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Editores-correctores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2E2B2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Director técnico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2E2B2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Editores temáticos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2E2B2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Editor Asesor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2E2B2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Editor inglés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2E2B2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Editor de reseñas de libro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2E2B2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Editora de Producción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2E2B2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Asesor editorial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2E2B2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Editor de artículos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2E2B2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Editores de revisión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2E2B2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Editor versión electrónica</a:t>
                      </a:r>
                      <a:endParaRPr lang="es-AR" sz="1400" dirty="0">
                        <a:solidFill>
                          <a:srgbClr val="2E2B21"/>
                        </a:solidFill>
                        <a:effectLst/>
                        <a:latin typeface="Tw Cen MT (Cuerpo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709" marR="23709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chemeClr val="tx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Junta editorial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chemeClr val="tx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Junta editorial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chemeClr val="tx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Consejo editorial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chemeClr val="tx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Consejo editor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chemeClr val="tx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Comité editorial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chemeClr val="tx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Editorial </a:t>
                      </a:r>
                      <a:r>
                        <a:rPr lang="es-AR" sz="1400" dirty="0" err="1">
                          <a:solidFill>
                            <a:schemeClr val="tx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Board</a:t>
                      </a:r>
                      <a:endParaRPr lang="es-AR" sz="1400" dirty="0">
                        <a:solidFill>
                          <a:schemeClr val="tx1"/>
                        </a:solidFill>
                        <a:effectLst/>
                        <a:latin typeface="Tw Cen MT (Cuerpo)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Editorial Committee</a:t>
                      </a:r>
                      <a:endParaRPr lang="es-AR" sz="1400" dirty="0">
                        <a:solidFill>
                          <a:schemeClr val="tx1"/>
                        </a:solidFill>
                        <a:effectLst/>
                        <a:latin typeface="Tw Cen MT (Cuerpo)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Conselho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 editorial</a:t>
                      </a:r>
                      <a:endParaRPr lang="es-AR" sz="1400" dirty="0">
                        <a:solidFill>
                          <a:schemeClr val="tx1"/>
                        </a:solidFill>
                        <a:effectLst/>
                        <a:latin typeface="Tw Cen MT (Cuerpo)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Comissão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 editorial</a:t>
                      </a:r>
                      <a:endParaRPr lang="es-AR" sz="1400" dirty="0">
                        <a:solidFill>
                          <a:schemeClr val="tx1"/>
                        </a:solidFill>
                        <a:effectLst/>
                        <a:latin typeface="Tw Cen MT (Cuerpo)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chemeClr val="tx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Consejo científico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chemeClr val="tx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Comité académico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chemeClr val="tx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Comité Científico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chemeClr val="tx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Comité Editor Asociado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chemeClr val="tx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Cuerpo de Editores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chemeClr val="tx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Consejo editor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chemeClr val="tx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Comité Editor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chemeClr val="tx1"/>
                          </a:solidFill>
                          <a:effectLst/>
                          <a:latin typeface="Tw Cen MT (Cuerpo)"/>
                          <a:cs typeface="Calibri" panose="020F0502020204030204" pitchFamily="34" charset="0"/>
                        </a:rPr>
                        <a:t>Comité Editor Local</a:t>
                      </a:r>
                      <a:endParaRPr lang="es-AR" sz="1400" dirty="0">
                        <a:solidFill>
                          <a:schemeClr val="tx1"/>
                        </a:solidFill>
                        <a:effectLst/>
                        <a:latin typeface="Tw Cen MT (Cuerpo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709" marR="23709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66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9246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FA8D57E7-A291-2AF9-EACA-2C833CEFE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58920"/>
            <a:ext cx="7772400" cy="1463040"/>
          </a:xfrm>
        </p:spPr>
        <p:txBody>
          <a:bodyPr/>
          <a:lstStyle/>
          <a:p>
            <a:r>
              <a:rPr lang="es-AR" dirty="0"/>
              <a:t>GRÁFICO 2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2D489534-3411-6118-8A87-663570732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80783" y="5158920"/>
            <a:ext cx="3200400" cy="1463040"/>
          </a:xfrm>
        </p:spPr>
        <p:txBody>
          <a:bodyPr>
            <a:noAutofit/>
          </a:bodyPr>
          <a:lstStyle/>
          <a:p>
            <a:r>
              <a:rPr lang="fr-FR" sz="2400" b="1" dirty="0" err="1">
                <a:effectLst/>
                <a:latin typeface="Tw Cen MT Condensed" panose="020B0606020104020203" pitchFamily="34" charset="0"/>
                <a:ea typeface="Cambria" panose="02040503050406030204" pitchFamily="18" charset="0"/>
                <a:cs typeface="Calibri" panose="020F0502020204030204" pitchFamily="34" charset="0"/>
              </a:rPr>
              <a:t>Revistas</a:t>
            </a:r>
            <a:r>
              <a:rPr lang="fr-FR" sz="2400" b="1" dirty="0">
                <a:effectLst/>
                <a:latin typeface="Tw Cen MT Condensed" panose="020B0606020104020203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fr-FR" sz="2400" b="1" dirty="0" err="1">
                <a:effectLst/>
                <a:latin typeface="Tw Cen MT Condensed" panose="020B0606020104020203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indexadas</a:t>
            </a:r>
            <a:r>
              <a:rPr lang="fr-FR" sz="2400" b="1" dirty="0">
                <a:effectLst/>
                <a:latin typeface="Tw Cen MT Condensed" panose="020B0606020104020203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en </a:t>
            </a:r>
            <a:r>
              <a:rPr lang="fr-FR" sz="2400" b="1" dirty="0" err="1">
                <a:effectLst/>
                <a:latin typeface="Tw Cen MT Condensed" panose="020B0606020104020203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Scielo</a:t>
            </a:r>
            <a:r>
              <a:rPr lang="fr-FR" sz="2400" b="1" dirty="0">
                <a:effectLst/>
                <a:latin typeface="Tw Cen MT Condensed" panose="020B0606020104020203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y </a:t>
            </a:r>
            <a:r>
              <a:rPr lang="fr-FR" sz="2400" b="1" dirty="0" err="1">
                <a:effectLst/>
                <a:latin typeface="Tw Cen MT Condensed" panose="020B0606020104020203" pitchFamily="34" charset="0"/>
                <a:ea typeface="Cambria" panose="02040503050406030204" pitchFamily="18" charset="0"/>
                <a:cs typeface="Calibri" panose="020F0502020204030204" pitchFamily="34" charset="0"/>
              </a:rPr>
              <a:t>Redalyc</a:t>
            </a:r>
            <a:r>
              <a:rPr lang="fr-FR" sz="2400" b="1" dirty="0">
                <a:effectLst/>
                <a:latin typeface="Tw Cen MT Condensed" panose="020B0606020104020203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fr-FR" sz="2400" b="1" dirty="0" err="1">
                <a:effectLst/>
                <a:latin typeface="Tw Cen MT Condensed" panose="020B0606020104020203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según</a:t>
            </a:r>
            <a:r>
              <a:rPr lang="fr-FR" sz="2400" b="1" dirty="0">
                <a:effectLst/>
                <a:latin typeface="Tw Cen MT Condensed" panose="020B0606020104020203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fr-FR" sz="2400" b="1" dirty="0" err="1">
                <a:effectLst/>
                <a:latin typeface="Tw Cen MT Condensed" panose="020B0606020104020203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institución</a:t>
            </a:r>
            <a:r>
              <a:rPr lang="fr-FR" sz="2400" b="1" dirty="0">
                <a:effectLst/>
                <a:latin typeface="Tw Cen MT Condensed" panose="020B0606020104020203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fr-FR" sz="2400" b="1" dirty="0" err="1">
                <a:effectLst/>
                <a:latin typeface="Tw Cen MT Condensed" panose="020B0606020104020203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editorial</a:t>
            </a:r>
            <a:endParaRPr lang="fr-FR" sz="2400" b="1" dirty="0">
              <a:effectLst/>
              <a:latin typeface="Tw Cen MT Condensed" panose="020B0606020104020203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r>
              <a:rPr lang="fr-FR" sz="2400" b="1" dirty="0">
                <a:latin typeface="Tw Cen MT Condensed" panose="020B0606020104020203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</a:t>
            </a:r>
            <a:r>
              <a:rPr lang="es-AR" sz="2400" b="1" dirty="0">
                <a:effectLst/>
                <a:latin typeface="Tw Cen MT Condensed" panose="020B0606020104020203" pitchFamily="34" charset="0"/>
                <a:ea typeface="Cambria" panose="02040503050406030204" pitchFamily="18" charset="0"/>
                <a:cs typeface="Calibri" panose="020F0502020204030204" pitchFamily="34" charset="0"/>
              </a:rPr>
              <a:t>= 1.971</a:t>
            </a:r>
            <a:endParaRPr lang="es-AR" sz="2400" dirty="0">
              <a:effectLst/>
              <a:latin typeface="Tw Cen MT Condensed" panose="020B0606020104020203" pitchFamily="34" charset="0"/>
              <a:ea typeface="Calibri" panose="020F050202020403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721D759-4B5B-4C2F-BE66-971ED7D7E52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493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6216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FA8D57E7-A291-2AF9-EACA-2C833CEFE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58920"/>
            <a:ext cx="7772400" cy="1463040"/>
          </a:xfrm>
        </p:spPr>
        <p:txBody>
          <a:bodyPr/>
          <a:lstStyle/>
          <a:p>
            <a:r>
              <a:rPr lang="es-AR" dirty="0"/>
              <a:t>GRÁFICO 3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2D489534-3411-6118-8A87-663570732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55615" y="5158920"/>
            <a:ext cx="3385930" cy="146304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b="1" dirty="0" err="1">
                <a:latin typeface="Tw Cen MT Condensed" panose="020B0606020104020203" pitchFamily="34" charset="0"/>
                <a:ea typeface="Cambria" panose="02040503050406030204" pitchFamily="18" charset="0"/>
                <a:cs typeface="Cambria" panose="02040503050406030204" pitchFamily="18" charset="0"/>
              </a:rPr>
              <a:t>Revistas</a:t>
            </a:r>
            <a:r>
              <a:rPr lang="fr-FR" sz="2000" b="1" dirty="0">
                <a:effectLst/>
                <a:latin typeface="Tw Cen MT Condensed" panose="020B0606020104020203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fr-FR" sz="2000" b="1" dirty="0" err="1">
                <a:effectLst/>
                <a:latin typeface="Tw Cen MT Condensed" panose="020B0606020104020203" pitchFamily="34" charset="0"/>
                <a:ea typeface="Cambria" panose="02040503050406030204" pitchFamily="18" charset="0"/>
                <a:cs typeface="Cambria" panose="02040503050406030204" pitchFamily="18" charset="0"/>
              </a:rPr>
              <a:t>Scielo</a:t>
            </a:r>
            <a:r>
              <a:rPr lang="fr-FR" sz="2000" b="1" dirty="0">
                <a:effectLst/>
                <a:latin typeface="Tw Cen MT Condensed" panose="020B0606020104020203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y </a:t>
            </a:r>
            <a:r>
              <a:rPr lang="fr-FR" sz="2000" b="1" dirty="0" err="1">
                <a:effectLst/>
                <a:latin typeface="Tw Cen MT Condensed" panose="020B0606020104020203" pitchFamily="34" charset="0"/>
                <a:ea typeface="Cambria" panose="02040503050406030204" pitchFamily="18" charset="0"/>
                <a:cs typeface="Cambria" panose="02040503050406030204" pitchFamily="18" charset="0"/>
              </a:rPr>
              <a:t>Redalyc</a:t>
            </a:r>
            <a:r>
              <a:rPr lang="fr-FR" sz="2000" b="1" dirty="0">
                <a:effectLst/>
                <a:latin typeface="Tw Cen MT Condensed" panose="020B0606020104020203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con APC, </a:t>
            </a:r>
            <a:r>
              <a:rPr lang="fr-FR" sz="2000" b="1" dirty="0" err="1">
                <a:effectLst/>
                <a:latin typeface="Tw Cen MT Condensed" panose="020B0606020104020203" pitchFamily="34" charset="0"/>
                <a:ea typeface="Cambria" panose="02040503050406030204" pitchFamily="18" charset="0"/>
                <a:cs typeface="Cambria" panose="02040503050406030204" pitchFamily="18" charset="0"/>
              </a:rPr>
              <a:t>según</a:t>
            </a:r>
            <a:r>
              <a:rPr lang="fr-FR" sz="2000" b="1" dirty="0">
                <a:effectLst/>
                <a:latin typeface="Tw Cen MT Condensed" panose="020B0606020104020203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fr-FR" sz="2000" b="1" dirty="0" err="1">
                <a:effectLst/>
                <a:latin typeface="Tw Cen MT Condensed" panose="020B0606020104020203" pitchFamily="34" charset="0"/>
                <a:ea typeface="Cambria" panose="02040503050406030204" pitchFamily="18" charset="0"/>
                <a:cs typeface="Cambria" panose="02040503050406030204" pitchFamily="18" charset="0"/>
              </a:rPr>
              <a:t>institución</a:t>
            </a:r>
            <a:r>
              <a:rPr lang="fr-FR" sz="2000" b="1" dirty="0">
                <a:effectLst/>
                <a:latin typeface="Tw Cen MT Condensed" panose="020B0606020104020203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fr-FR" sz="2000" b="1" dirty="0" err="1">
                <a:effectLst/>
                <a:latin typeface="Tw Cen MT Condensed" panose="020B0606020104020203" pitchFamily="34" charset="0"/>
                <a:ea typeface="Cambria" panose="02040503050406030204" pitchFamily="18" charset="0"/>
                <a:cs typeface="Cambria" panose="02040503050406030204" pitchFamily="18" charset="0"/>
              </a:rPr>
              <a:t>editorial</a:t>
            </a:r>
            <a:endParaRPr lang="fr-FR" sz="2000" b="1" dirty="0">
              <a:effectLst/>
              <a:latin typeface="Tw Cen MT Condensed" panose="020B0606020104020203" pitchFamily="34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b="1" dirty="0">
                <a:latin typeface="Tw Cen MT Condensed" panose="020B0606020104020203" pitchFamily="34" charset="0"/>
                <a:ea typeface="Cambria" panose="02040503050406030204" pitchFamily="18" charset="0"/>
                <a:cs typeface="Cambria" panose="02040503050406030204" pitchFamily="18" charset="0"/>
              </a:rPr>
              <a:t>n</a:t>
            </a:r>
            <a:r>
              <a:rPr lang="es-AR" sz="2000" b="1" dirty="0">
                <a:effectLst/>
                <a:latin typeface="Tw Cen MT Condensed" panose="020B0606020104020203" pitchFamily="34" charset="0"/>
                <a:ea typeface="Cambria" panose="02040503050406030204" pitchFamily="18" charset="0"/>
                <a:cs typeface="Cambria" panose="02040503050406030204" pitchFamily="18" charset="0"/>
              </a:rPr>
              <a:t>= 222</a:t>
            </a:r>
            <a:endParaRPr lang="es-AR" sz="2000" dirty="0">
              <a:effectLst/>
              <a:latin typeface="Tw Cen MT Condensed" panose="020B0606020104020203" pitchFamily="34" charset="0"/>
              <a:ea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ABFE0CC-A781-235D-BE3A-741613BC8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39"/>
            <a:ext cx="12192000" cy="502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32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76A67B-BB88-4CAE-B7B7-BF1FEA55B915}"/>
              </a:ext>
            </a:extLst>
          </p:cNvPr>
          <p:cNvSpPr/>
          <p:nvPr/>
        </p:nvSpPr>
        <p:spPr>
          <a:xfrm>
            <a:off x="3487774" y="152888"/>
            <a:ext cx="4490156" cy="830997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Ciencia Abierta necesitaba un marco global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1755E2-ECCB-4928-BE44-7480BA8DD127}"/>
              </a:ext>
            </a:extLst>
          </p:cNvPr>
          <p:cNvSpPr/>
          <p:nvPr/>
        </p:nvSpPr>
        <p:spPr>
          <a:xfrm>
            <a:off x="135399" y="1801903"/>
            <a:ext cx="2567710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definición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consensuada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1755E2-ECCB-4928-BE44-7480BA8DD127}"/>
              </a:ext>
            </a:extLst>
          </p:cNvPr>
          <p:cNvSpPr/>
          <p:nvPr/>
        </p:nvSpPr>
        <p:spPr>
          <a:xfrm>
            <a:off x="135399" y="4439689"/>
            <a:ext cx="2567710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conjunto de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acciones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1755E2-ECCB-4928-BE44-7480BA8DD127}"/>
              </a:ext>
            </a:extLst>
          </p:cNvPr>
          <p:cNvSpPr/>
          <p:nvPr/>
        </p:nvSpPr>
        <p:spPr>
          <a:xfrm>
            <a:off x="3582099" y="5777276"/>
            <a:ext cx="8347045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Sesión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aprobación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Recomendación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41° CONFERENCIA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1755E2-ECCB-4928-BE44-7480BA8DD127}"/>
              </a:ext>
            </a:extLst>
          </p:cNvPr>
          <p:cNvSpPr/>
          <p:nvPr/>
        </p:nvSpPr>
        <p:spPr>
          <a:xfrm>
            <a:off x="135399" y="3120796"/>
            <a:ext cx="278397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Principios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valores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compartidos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5A32A73-A765-6AC9-264E-EAA42EFE6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109" y="1587311"/>
            <a:ext cx="9488891" cy="368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6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104"/>
    </mc:Choice>
    <mc:Fallback xmlns="">
      <p:transition spd="slow" advTm="66104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FA8D57E7-A291-2AF9-EACA-2C833CEFE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58920"/>
            <a:ext cx="7772400" cy="1463040"/>
          </a:xfrm>
        </p:spPr>
        <p:txBody>
          <a:bodyPr/>
          <a:lstStyle/>
          <a:p>
            <a:r>
              <a:rPr lang="es-AR" dirty="0"/>
              <a:t>GRÁFICO 4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2D489534-3411-6118-8A87-663570732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380" y="5158920"/>
            <a:ext cx="3794619" cy="146304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ts val="800"/>
              </a:spcAft>
              <a:tabLst>
                <a:tab pos="180340" algn="l"/>
              </a:tabLst>
            </a:pPr>
            <a:r>
              <a:rPr lang="fr-FR" sz="2400" b="1" cap="all" spc="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w Cen MT Condensed" panose="020B0606020104020203" pitchFamily="34" charset="0"/>
                <a:ea typeface="+mj-ea"/>
                <a:cs typeface="+mj-cs"/>
              </a:rPr>
              <a:t>Revistas</a:t>
            </a:r>
            <a:r>
              <a:rPr lang="fr-FR" sz="2400" b="1" cap="all" spc="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w Cen MT Condensed" panose="020B0606020104020203" pitchFamily="34" charset="0"/>
                <a:ea typeface="+mj-ea"/>
                <a:cs typeface="+mj-cs"/>
              </a:rPr>
              <a:t> de </a:t>
            </a:r>
            <a:r>
              <a:rPr lang="fr-FR" sz="2400" b="1" cap="all" spc="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w Cen MT Condensed" panose="020B0606020104020203" pitchFamily="34" charset="0"/>
                <a:ea typeface="+mj-ea"/>
                <a:cs typeface="+mj-cs"/>
              </a:rPr>
              <a:t>sociedades</a:t>
            </a:r>
            <a:r>
              <a:rPr lang="fr-FR" sz="2400" b="1" cap="all" spc="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w Cen MT Condensed" panose="020B0606020104020203" pitchFamily="34" charset="0"/>
                <a:ea typeface="+mj-ea"/>
                <a:cs typeface="+mj-cs"/>
              </a:rPr>
              <a:t> </a:t>
            </a:r>
            <a:r>
              <a:rPr lang="fr-FR" sz="2400" b="1" cap="all" spc="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w Cen MT Condensed" panose="020B0606020104020203" pitchFamily="34" charset="0"/>
                <a:ea typeface="+mj-ea"/>
                <a:cs typeface="+mj-cs"/>
              </a:rPr>
              <a:t>científicas</a:t>
            </a:r>
            <a:r>
              <a:rPr lang="fr-FR" sz="2400" b="1" cap="all" spc="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w Cen MT Condensed" panose="020B0606020104020203" pitchFamily="34" charset="0"/>
                <a:ea typeface="+mj-ea"/>
                <a:cs typeface="+mj-cs"/>
              </a:rPr>
              <a:t> </a:t>
            </a:r>
            <a:r>
              <a:rPr lang="fr-FR" sz="2400" b="1" cap="all" spc="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w Cen MT Condensed" panose="020B0606020104020203" pitchFamily="34" charset="0"/>
                <a:ea typeface="+mj-ea"/>
                <a:cs typeface="+mj-cs"/>
              </a:rPr>
              <a:t>según</a:t>
            </a:r>
            <a:r>
              <a:rPr lang="fr-FR" sz="2400" b="1" cap="all" spc="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w Cen MT Condensed" panose="020B0606020104020203" pitchFamily="34" charset="0"/>
                <a:ea typeface="+mj-ea"/>
                <a:cs typeface="+mj-cs"/>
              </a:rPr>
              <a:t> APC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800"/>
              </a:spcAft>
              <a:tabLst>
                <a:tab pos="180340" algn="l"/>
              </a:tabLst>
            </a:pPr>
            <a:r>
              <a:rPr lang="fr-FR" sz="2400" b="1" cap="all" spc="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w Cen MT Condensed" panose="020B0606020104020203" pitchFamily="34" charset="0"/>
                <a:ea typeface="+mj-ea"/>
                <a:cs typeface="+mj-cs"/>
              </a:rPr>
              <a:t>n = 475</a:t>
            </a:r>
            <a:endParaRPr lang="en-US" sz="2400" cap="all" spc="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w Cen MT Condensed" panose="020B0606020104020203" pitchFamily="34" charset="0"/>
              <a:ea typeface="+mj-ea"/>
              <a:cs typeface="+mj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E3D9252-A91D-0081-0B06-285C42738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66070"/>
            <a:ext cx="11354777" cy="360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14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lasses on top of a book">
            <a:extLst>
              <a:ext uri="{FF2B5EF4-FFF2-40B4-BE49-F238E27FC236}">
                <a16:creationId xmlns:a16="http://schemas.microsoft.com/office/drawing/2014/main" id="{974A2B31-FC32-885A-64AE-6B13EC8E6F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23" r="33255" b="-1"/>
          <a:stretch/>
        </p:blipFill>
        <p:spPr>
          <a:xfrm>
            <a:off x="8329673" y="0"/>
            <a:ext cx="3925076" cy="685799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978098C-321E-F81A-4BD9-DA73F030F10D}"/>
              </a:ext>
            </a:extLst>
          </p:cNvPr>
          <p:cNvSpPr txBox="1"/>
          <p:nvPr/>
        </p:nvSpPr>
        <p:spPr>
          <a:xfrm>
            <a:off x="98884" y="894284"/>
            <a:ext cx="8475816" cy="5895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fr-FR" sz="2000" dirty="0" err="1">
                <a:effectLst/>
                <a:latin typeface="Tw Cen MT" panose="020B0602020104020603" pitchFamily="34" charset="0"/>
              </a:rPr>
              <a:t>Taşkın</a:t>
            </a:r>
            <a:r>
              <a:rPr lang="fr-FR" sz="2000" dirty="0">
                <a:effectLst/>
                <a:latin typeface="Tw Cen MT" panose="020B0602020104020603" pitchFamily="34" charset="0"/>
              </a:rPr>
              <a:t>, </a:t>
            </a:r>
            <a:r>
              <a:rPr lang="fr-FR" sz="2000" dirty="0" err="1">
                <a:effectLst/>
                <a:latin typeface="Tw Cen MT" panose="020B0602020104020603" pitchFamily="34" charset="0"/>
              </a:rPr>
              <a:t>Pölönen</a:t>
            </a:r>
            <a:r>
              <a:rPr lang="fr-FR" sz="2000" dirty="0">
                <a:effectLst/>
                <a:latin typeface="Tw Cen MT" panose="020B0602020104020603" pitchFamily="34" charset="0"/>
              </a:rPr>
              <a:t>, </a:t>
            </a:r>
            <a:r>
              <a:rPr lang="fr-FR" sz="2000" dirty="0" err="1">
                <a:effectLst/>
                <a:latin typeface="Tw Cen MT" panose="020B0602020104020603" pitchFamily="34" charset="0"/>
              </a:rPr>
              <a:t>Kulczycki</a:t>
            </a:r>
            <a:r>
              <a:rPr lang="fr-FR" sz="2000" dirty="0">
                <a:effectLst/>
                <a:latin typeface="Tw Cen MT" panose="020B0602020104020603" pitchFamily="34" charset="0"/>
              </a:rPr>
              <a:t> et </a:t>
            </a:r>
            <a:r>
              <a:rPr lang="fr-FR" sz="2000" dirty="0" err="1">
                <a:effectLst/>
                <a:latin typeface="Tw Cen MT" panose="020B0602020104020603" pitchFamily="34" charset="0"/>
              </a:rPr>
              <a:t>Laakso</a:t>
            </a:r>
            <a:r>
              <a:rPr lang="fr-FR" sz="2000" dirty="0">
                <a:effectLst/>
                <a:latin typeface="Tw Cen MT" panose="020B0602020104020603" pitchFamily="34" charset="0"/>
              </a:rPr>
              <a:t> (2023) </a:t>
            </a:r>
            <a:r>
              <a:rPr lang="es-AR" sz="2000" dirty="0">
                <a:latin typeface="Tw Cen MT" panose="020B0602020104020603" pitchFamily="34" charset="0"/>
              </a:rPr>
              <a:t>o</a:t>
            </a:r>
            <a:r>
              <a:rPr lang="es-AR" sz="2000" dirty="0">
                <a:effectLst/>
                <a:latin typeface="Tw Cen MT" panose="020B0602020104020603" pitchFamily="34" charset="0"/>
              </a:rPr>
              <a:t>bservan que sólo el 10% de las revistas de </a:t>
            </a:r>
            <a:r>
              <a:rPr lang="es-AR" sz="2000" dirty="0" err="1">
                <a:effectLst/>
                <a:latin typeface="Tw Cen MT" panose="020B0602020104020603" pitchFamily="34" charset="0"/>
              </a:rPr>
              <a:t>WoS</a:t>
            </a:r>
            <a:r>
              <a:rPr lang="es-AR" sz="2000" dirty="0">
                <a:effectLst/>
                <a:latin typeface="Tw Cen MT" panose="020B0602020104020603" pitchFamily="34" charset="0"/>
              </a:rPr>
              <a:t> son publicadas autónomamente por sociedades científicas o universidades. La mayor parte (35%) está enteramente gestionada por editoriales comerciales oligopólicas, y el resto de las revistas son publicadas por editoriales comerciales que se benefician del apoyo de universidades o sociedades científicas. </a:t>
            </a:r>
            <a:r>
              <a:rPr lang="es-AR" sz="2200" b="1" dirty="0">
                <a:effectLst/>
                <a:latin typeface="Tw Cen MT" panose="020B0602020104020603" pitchFamily="34" charset="0"/>
              </a:rPr>
              <a:t>¿Qué legitimidad tienen las revistas “mainstream” cuando pierden por completo su autonomía académica?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endParaRPr lang="fr-FR" sz="2200" b="1" dirty="0">
              <a:effectLst/>
              <a:latin typeface="Tw Cen MT" panose="020B0602020104020603" pitchFamily="34" charset="0"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fr-FR" sz="2200" b="1" dirty="0">
                <a:effectLst/>
                <a:latin typeface="Tw Cen MT" panose="020B0602020104020603" pitchFamily="34" charset="0"/>
              </a:rPr>
              <a:t>Es </a:t>
            </a:r>
            <a:r>
              <a:rPr lang="fr-FR" sz="2200" b="1" dirty="0" err="1">
                <a:effectLst/>
                <a:latin typeface="Tw Cen MT" panose="020B0602020104020603" pitchFamily="34" charset="0"/>
              </a:rPr>
              <a:t>fundamental</a:t>
            </a:r>
            <a:r>
              <a:rPr lang="fr-FR" sz="2200" b="1" dirty="0">
                <a:effectLst/>
                <a:latin typeface="Tw Cen MT" panose="020B0602020104020603" pitchFamily="34" charset="0"/>
              </a:rPr>
              <a:t> </a:t>
            </a:r>
            <a:r>
              <a:rPr lang="fr-FR" sz="2200" b="1" dirty="0" err="1">
                <a:effectLst/>
                <a:latin typeface="Tw Cen MT" panose="020B0602020104020603" pitchFamily="34" charset="0"/>
              </a:rPr>
              <a:t>estudiar</a:t>
            </a:r>
            <a:r>
              <a:rPr lang="fr-FR" sz="2200" b="1" dirty="0">
                <a:effectLst/>
                <a:latin typeface="Tw Cen MT" panose="020B0602020104020603" pitchFamily="34" charset="0"/>
              </a:rPr>
              <a:t> la </a:t>
            </a:r>
            <a:r>
              <a:rPr lang="fr-FR" sz="2200" b="1" dirty="0" err="1">
                <a:effectLst/>
                <a:latin typeface="Tw Cen MT" panose="020B0602020104020603" pitchFamily="34" charset="0"/>
              </a:rPr>
              <a:t>transformación</a:t>
            </a:r>
            <a:r>
              <a:rPr lang="fr-FR" sz="2200" b="1" dirty="0">
                <a:effectLst/>
                <a:latin typeface="Tw Cen MT" panose="020B0602020104020603" pitchFamily="34" charset="0"/>
              </a:rPr>
              <a:t> de las </a:t>
            </a:r>
            <a:r>
              <a:rPr lang="fr-FR" sz="2200" b="1" dirty="0" err="1">
                <a:effectLst/>
                <a:latin typeface="Tw Cen MT" panose="020B0602020104020603" pitchFamily="34" charset="0"/>
              </a:rPr>
              <a:t>editoriales</a:t>
            </a:r>
            <a:r>
              <a:rPr lang="fr-FR" sz="2200" b="1" dirty="0">
                <a:effectLst/>
                <a:latin typeface="Tw Cen MT" panose="020B0602020104020603" pitchFamily="34" charset="0"/>
              </a:rPr>
              <a:t> para </a:t>
            </a:r>
            <a:r>
              <a:rPr lang="fr-FR" sz="2200" b="1" dirty="0" err="1">
                <a:effectLst/>
                <a:latin typeface="Tw Cen MT" panose="020B0602020104020603" pitchFamily="34" charset="0"/>
              </a:rPr>
              <a:t>promover</a:t>
            </a:r>
            <a:r>
              <a:rPr lang="fr-FR" sz="2200" b="1" dirty="0">
                <a:effectLst/>
                <a:latin typeface="Tw Cen MT" panose="020B0602020104020603" pitchFamily="34" charset="0"/>
              </a:rPr>
              <a:t> </a:t>
            </a:r>
            <a:r>
              <a:rPr lang="fr-FR" sz="2200" b="1" dirty="0" err="1">
                <a:effectLst/>
                <a:latin typeface="Tw Cen MT" panose="020B0602020104020603" pitchFamily="34" charset="0"/>
              </a:rPr>
              <a:t>sistemas</a:t>
            </a:r>
            <a:r>
              <a:rPr lang="fr-FR" sz="2200" b="1" dirty="0">
                <a:effectLst/>
                <a:latin typeface="Tw Cen MT" panose="020B0602020104020603" pitchFamily="34" charset="0"/>
              </a:rPr>
              <a:t> de </a:t>
            </a:r>
            <a:r>
              <a:rPr lang="fr-FR" sz="2200" b="1" dirty="0" err="1">
                <a:effectLst/>
                <a:latin typeface="Tw Cen MT" panose="020B0602020104020603" pitchFamily="34" charset="0"/>
              </a:rPr>
              <a:t>evaluación</a:t>
            </a:r>
            <a:r>
              <a:rPr lang="fr-FR" sz="2200" b="1" dirty="0">
                <a:effectLst/>
                <a:latin typeface="Tw Cen MT" panose="020B0602020104020603" pitchFamily="34" charset="0"/>
              </a:rPr>
              <a:t> e </a:t>
            </a:r>
            <a:r>
              <a:rPr lang="fr-FR" sz="2200" b="1" dirty="0" err="1">
                <a:effectLst/>
                <a:latin typeface="Tw Cen MT" panose="020B0602020104020603" pitchFamily="34" charset="0"/>
              </a:rPr>
              <a:t>investigadores</a:t>
            </a:r>
            <a:r>
              <a:rPr lang="fr-FR" sz="2200" b="1" dirty="0">
                <a:effectLst/>
                <a:latin typeface="Tw Cen MT" panose="020B0602020104020603" pitchFamily="34" charset="0"/>
              </a:rPr>
              <a:t>/as </a:t>
            </a:r>
            <a:r>
              <a:rPr lang="fr-FR" sz="2200" b="1" dirty="0" err="1">
                <a:effectLst/>
                <a:latin typeface="Tw Cen MT" panose="020B0602020104020603" pitchFamily="34" charset="0"/>
              </a:rPr>
              <a:t>informados</a:t>
            </a:r>
            <a:r>
              <a:rPr lang="fr-FR" sz="2200" b="1" dirty="0">
                <a:effectLst/>
                <a:latin typeface="Tw Cen MT" panose="020B0602020104020603" pitchFamily="34" charset="0"/>
              </a:rPr>
              <a:t>.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endParaRPr lang="fr-FR" sz="2200" b="1" dirty="0">
              <a:effectLst/>
              <a:latin typeface="Tw Cen MT" panose="020B0602020104020603" pitchFamily="34" charset="0"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fr-FR" sz="2000" b="1" dirty="0" err="1">
                <a:latin typeface="Tw Cen MT" panose="020B0602020104020603" pitchFamily="34" charset="0"/>
              </a:rPr>
              <a:t>Apoyar</a:t>
            </a:r>
            <a:r>
              <a:rPr lang="fr-FR" sz="2000" b="1" dirty="0">
                <a:latin typeface="Tw Cen MT" panose="020B0602020104020603" pitchFamily="34" charset="0"/>
              </a:rPr>
              <a:t> las </a:t>
            </a:r>
            <a:r>
              <a:rPr lang="fr-FR" sz="2000" b="1" dirty="0" err="1">
                <a:latin typeface="Tw Cen MT" panose="020B0602020104020603" pitchFamily="34" charset="0"/>
              </a:rPr>
              <a:t>revistas</a:t>
            </a:r>
            <a:r>
              <a:rPr lang="fr-FR" sz="2000" b="1" dirty="0">
                <a:latin typeface="Tw Cen MT" panose="020B0602020104020603" pitchFamily="34" charset="0"/>
              </a:rPr>
              <a:t> de </a:t>
            </a:r>
            <a:r>
              <a:rPr lang="fr-FR" sz="2000" b="1" dirty="0" err="1">
                <a:latin typeface="Tw Cen MT" panose="020B0602020104020603" pitchFamily="34" charset="0"/>
              </a:rPr>
              <a:t>sociedades</a:t>
            </a:r>
            <a:r>
              <a:rPr lang="fr-FR" sz="2000" b="1" dirty="0">
                <a:latin typeface="Tw Cen MT" panose="020B0602020104020603" pitchFamily="34" charset="0"/>
              </a:rPr>
              <a:t> </a:t>
            </a:r>
            <a:r>
              <a:rPr lang="fr-FR" sz="2000" b="1" dirty="0" err="1">
                <a:latin typeface="Tw Cen MT" panose="020B0602020104020603" pitchFamily="34" charset="0"/>
              </a:rPr>
              <a:t>científicas</a:t>
            </a:r>
            <a:r>
              <a:rPr lang="fr-FR" sz="2000" b="1" dirty="0">
                <a:latin typeface="Tw Cen MT" panose="020B0602020104020603" pitchFamily="34" charset="0"/>
              </a:rPr>
              <a:t> </a:t>
            </a:r>
            <a:r>
              <a:rPr lang="fr-FR" sz="2000" dirty="0">
                <a:latin typeface="Tw Cen MT" panose="020B0602020104020603" pitchFamily="34" charset="0"/>
              </a:rPr>
              <a:t>en </a:t>
            </a:r>
            <a:r>
              <a:rPr lang="fr-FR" sz="2000" dirty="0" err="1">
                <a:latin typeface="Tw Cen MT" panose="020B0602020104020603" pitchFamily="34" charset="0"/>
              </a:rPr>
              <a:t>riesgo</a:t>
            </a:r>
            <a:r>
              <a:rPr lang="fr-FR" sz="2000" dirty="0">
                <a:latin typeface="Tw Cen MT" panose="020B0602020104020603" pitchFamily="34" charset="0"/>
              </a:rPr>
              <a:t> de </a:t>
            </a:r>
            <a:r>
              <a:rPr lang="fr-FR" sz="2000" dirty="0" err="1">
                <a:latin typeface="Tw Cen MT" panose="020B0602020104020603" pitchFamily="34" charset="0"/>
              </a:rPr>
              <a:t>ser</a:t>
            </a:r>
            <a:r>
              <a:rPr lang="fr-FR" sz="2000" dirty="0">
                <a:latin typeface="Tw Cen MT" panose="020B0602020104020603" pitchFamily="34" charset="0"/>
              </a:rPr>
              <a:t> </a:t>
            </a:r>
            <a:r>
              <a:rPr lang="fr-FR" sz="2000" dirty="0" err="1">
                <a:latin typeface="Tw Cen MT" panose="020B0602020104020603" pitchFamily="34" charset="0"/>
              </a:rPr>
              <a:t>cooptadas</a:t>
            </a:r>
            <a:r>
              <a:rPr lang="fr-FR" sz="2000" dirty="0">
                <a:latin typeface="Tw Cen MT" panose="020B0602020104020603" pitchFamily="34" charset="0"/>
              </a:rPr>
              <a:t> </a:t>
            </a:r>
            <a:r>
              <a:rPr lang="fr-FR" sz="2000" dirty="0" err="1">
                <a:latin typeface="Tw Cen MT" panose="020B0602020104020603" pitchFamily="34" charset="0"/>
              </a:rPr>
              <a:t>por</a:t>
            </a:r>
            <a:r>
              <a:rPr lang="fr-FR" sz="2000" dirty="0">
                <a:latin typeface="Tw Cen MT" panose="020B0602020104020603" pitchFamily="34" charset="0"/>
              </a:rPr>
              <a:t> </a:t>
            </a:r>
            <a:r>
              <a:rPr lang="fr-FR" sz="2000" dirty="0" err="1">
                <a:latin typeface="Tw Cen MT" panose="020B0602020104020603" pitchFamily="34" charset="0"/>
              </a:rPr>
              <a:t>editoriales</a:t>
            </a:r>
            <a:r>
              <a:rPr lang="fr-FR" sz="2000" dirty="0">
                <a:latin typeface="Tw Cen MT" panose="020B0602020104020603" pitchFamily="34" charset="0"/>
              </a:rPr>
              <a:t> commerciales o </a:t>
            </a:r>
            <a:r>
              <a:rPr lang="fr-FR" sz="2000" dirty="0" err="1">
                <a:latin typeface="Tw Cen MT" panose="020B0602020104020603" pitchFamily="34" charset="0"/>
              </a:rPr>
              <a:t>empresas</a:t>
            </a:r>
            <a:r>
              <a:rPr lang="fr-FR" sz="2000" dirty="0">
                <a:latin typeface="Tw Cen MT" panose="020B0602020104020603" pitchFamily="34" charset="0"/>
              </a:rPr>
              <a:t> </a:t>
            </a:r>
            <a:r>
              <a:rPr lang="fr-FR" sz="2000" dirty="0" err="1">
                <a:latin typeface="Tw Cen MT" panose="020B0602020104020603" pitchFamily="34" charset="0"/>
              </a:rPr>
              <a:t>predatorias</a:t>
            </a:r>
            <a:r>
              <a:rPr lang="fr-FR" sz="2000" dirty="0">
                <a:latin typeface="Tw Cen MT" panose="020B0602020104020603" pitchFamily="34" charset="0"/>
              </a:rPr>
              <a:t>.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endParaRPr lang="fr-FR" sz="2000" b="1" dirty="0">
              <a:effectLst/>
              <a:latin typeface="Tw Cen MT" panose="020B0602020104020603" pitchFamily="34" charset="0"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endParaRPr lang="fr-FR" sz="2000" b="1" dirty="0">
              <a:effectLst/>
              <a:latin typeface="Tw Cen MT" panose="020B0602020104020603" pitchFamily="34" charset="0"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fr-FR" sz="2000" b="1" dirty="0">
                <a:latin typeface="Tw Cen MT" panose="020B0602020104020603" pitchFamily="34" charset="0"/>
              </a:rPr>
              <a:t>Y </a:t>
            </a:r>
            <a:r>
              <a:rPr lang="fr-FR" sz="2000" b="1" dirty="0" err="1">
                <a:latin typeface="Tw Cen MT" panose="020B0602020104020603" pitchFamily="34" charset="0"/>
              </a:rPr>
              <a:t>nuestro</a:t>
            </a:r>
            <a:r>
              <a:rPr lang="fr-FR" sz="2000" b="1" dirty="0">
                <a:effectLst/>
                <a:latin typeface="Tw Cen MT" panose="020B0602020104020603" pitchFamily="34" charset="0"/>
              </a:rPr>
              <a:t> </a:t>
            </a:r>
            <a:r>
              <a:rPr lang="fr-FR" sz="2000" b="1" dirty="0" err="1">
                <a:effectLst/>
                <a:latin typeface="Tw Cen MT" panose="020B0602020104020603" pitchFamily="34" charset="0"/>
              </a:rPr>
              <a:t>mundo</a:t>
            </a:r>
            <a:r>
              <a:rPr lang="fr-FR" sz="2000" b="1" dirty="0">
                <a:effectLst/>
                <a:latin typeface="Tw Cen MT" panose="020B0602020104020603" pitchFamily="34" charset="0"/>
              </a:rPr>
              <a:t> diamante? </a:t>
            </a:r>
            <a:r>
              <a:rPr lang="es-AR" sz="2000" dirty="0">
                <a:effectLst/>
                <a:latin typeface="Tw Cen MT" panose="020B0602020104020603" pitchFamily="34" charset="0"/>
              </a:rPr>
              <a:t>a pesar de tener 4600 revistas académicas con autonomía y calidad científica, gracias a las inversiones públicas en el ecosistema de comunicación latinoamericano, la mayoría de los investigadores publican fuera de América Latina y pagan APC porque los sistemas de evaluación de nuestro país no premian nuestras revistas 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fr-FR" sz="2200" dirty="0">
              <a:effectLst/>
              <a:latin typeface="Tw Cen MT" panose="020B0602020104020603" pitchFamily="34" charset="0"/>
            </a:endParaRP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fr-FR" dirty="0">
              <a:effectLst/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678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echa: hacia abajo 4">
            <a:extLst>
              <a:ext uri="{FF2B5EF4-FFF2-40B4-BE49-F238E27FC236}">
                <a16:creationId xmlns:a16="http://schemas.microsoft.com/office/drawing/2014/main" id="{260E1A42-910C-401B-BD6D-48EB15A3F114}"/>
              </a:ext>
            </a:extLst>
          </p:cNvPr>
          <p:cNvSpPr/>
          <p:nvPr/>
        </p:nvSpPr>
        <p:spPr>
          <a:xfrm rot="10800000">
            <a:off x="29340" y="1666637"/>
            <a:ext cx="2556591" cy="4767309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6C59BA2-4ED5-44BD-AC59-7484B2E3677A}"/>
              </a:ext>
            </a:extLst>
          </p:cNvPr>
          <p:cNvSpPr txBox="1"/>
          <p:nvPr/>
        </p:nvSpPr>
        <p:spPr>
          <a:xfrm rot="16200000">
            <a:off x="-632697" y="3966071"/>
            <a:ext cx="3776695" cy="646331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es-AR" b="1" dirty="0">
                <a:solidFill>
                  <a:schemeClr val="bg1"/>
                </a:solidFill>
              </a:rPr>
              <a:t>EQUILIBRIO ENTRE ESTÁNDARES GLOBALES Y LOCALES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9E90E363-C97F-46C4-BA27-B88D7A49FCA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12519" y="335031"/>
            <a:ext cx="11727689" cy="748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ES" sz="2000" b="1" dirty="0">
                <a:solidFill>
                  <a:schemeClr val="bg1"/>
                </a:solidFill>
              </a:rPr>
              <a:t>UNA CIENCIA ABIERTA Y PARTICIPATIVA, CON PLURALIDAD DE AGENDAS, EVALUACIÓN CONTEXTUALIZADA Y DIVERSIDAD DE CIRCUITOS DE CIRCULACIÓN DEL CONOCIMIENTO</a:t>
            </a:r>
            <a:endParaRPr lang="es-AR" sz="2000" b="1" dirty="0">
              <a:solidFill>
                <a:schemeClr val="bg1"/>
              </a:solidFill>
            </a:endParaRP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0F03D808-00E4-3696-E7AA-F05BDF8A4A5A}"/>
              </a:ext>
            </a:extLst>
          </p:cNvPr>
          <p:cNvSpPr/>
          <p:nvPr/>
        </p:nvSpPr>
        <p:spPr>
          <a:xfrm rot="20810379">
            <a:off x="2257868" y="4252307"/>
            <a:ext cx="3621248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INTEROPERABILIDAD + SOBERANÍA CIENTÍFICA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0F03D808-00E4-3696-E7AA-F05BDF8A4A5A}"/>
              </a:ext>
            </a:extLst>
          </p:cNvPr>
          <p:cNvSpPr/>
          <p:nvPr/>
        </p:nvSpPr>
        <p:spPr>
          <a:xfrm>
            <a:off x="2246151" y="1337249"/>
            <a:ext cx="4112703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REVERTIR LOS VALORES DE UNA INTERNACIONALIZACIÓN UNIDIRECCIONAL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0F03D808-00E4-3696-E7AA-F05BDF8A4A5A}"/>
              </a:ext>
            </a:extLst>
          </p:cNvPr>
          <p:cNvSpPr/>
          <p:nvPr/>
        </p:nvSpPr>
        <p:spPr>
          <a:xfrm rot="20726179">
            <a:off x="2181677" y="5283029"/>
            <a:ext cx="4082077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PROTEGER y POTENCIAR las interacciones con comunidades y organizaciones sociales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0F03D808-00E4-3696-E7AA-F05BDF8A4A5A}"/>
              </a:ext>
            </a:extLst>
          </p:cNvPr>
          <p:cNvSpPr/>
          <p:nvPr/>
        </p:nvSpPr>
        <p:spPr>
          <a:xfrm rot="20878379">
            <a:off x="2231222" y="2907435"/>
            <a:ext cx="3621248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Restablecer el vínculo entre excelencia y necesidades sociales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Imagen que contiene cd&#10;&#10;Descripción generada automáticamente">
            <a:extLst>
              <a:ext uri="{FF2B5EF4-FFF2-40B4-BE49-F238E27FC236}">
                <a16:creationId xmlns:a16="http://schemas.microsoft.com/office/drawing/2014/main" id="{00D85237-3CCA-68A9-9DBF-8D7B9A14D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391" y="1492342"/>
            <a:ext cx="5319319" cy="531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82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6">
            <a:extLst>
              <a:ext uri="{FF2B5EF4-FFF2-40B4-BE49-F238E27FC236}">
                <a16:creationId xmlns:a16="http://schemas.microsoft.com/office/drawing/2014/main" id="{B8E12E02-B801-4A41-AF5B-FDDEC00FB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911" y="1662832"/>
            <a:ext cx="4391025" cy="2454300"/>
          </a:xfrm>
        </p:spPr>
        <p:txBody>
          <a:bodyPr>
            <a:noAutofit/>
          </a:bodyPr>
          <a:lstStyle/>
          <a:p>
            <a:pPr marL="0" indent="0">
              <a:buNone/>
            </a:pPr>
            <a:br>
              <a:rPr lang="es-AR" sz="3600" b="1" dirty="0">
                <a:solidFill>
                  <a:schemeClr val="bg1">
                    <a:alpha val="80000"/>
                  </a:schemeClr>
                </a:solidFill>
                <a:latin typeface="Tw Cen MT Condensed (Títulos)"/>
              </a:rPr>
            </a:br>
            <a:r>
              <a:rPr lang="es-AR" sz="3600" b="1" dirty="0" err="1">
                <a:solidFill>
                  <a:schemeClr val="bg1">
                    <a:alpha val="80000"/>
                  </a:schemeClr>
                </a:solidFill>
                <a:latin typeface="Tw Cen MT Condensed (Títulos)"/>
              </a:rPr>
              <a:t>Thanks</a:t>
            </a:r>
            <a:endParaRPr lang="es-AR" sz="3600" b="1" dirty="0">
              <a:solidFill>
                <a:schemeClr val="bg1">
                  <a:alpha val="80000"/>
                </a:schemeClr>
              </a:solidFill>
              <a:latin typeface="Tw Cen MT Condensed (Títulos)"/>
            </a:endParaRPr>
          </a:p>
          <a:p>
            <a:pPr marL="0" indent="0">
              <a:buNone/>
            </a:pPr>
            <a:r>
              <a:rPr lang="es-AR" sz="3600" b="1" dirty="0">
                <a:solidFill>
                  <a:schemeClr val="bg1">
                    <a:alpha val="80000"/>
                  </a:schemeClr>
                </a:solidFill>
                <a:latin typeface="Tw Cen MT Condensed (Títulos)"/>
              </a:rPr>
              <a:t>Gracias</a:t>
            </a:r>
          </a:p>
          <a:p>
            <a:pPr marL="0" indent="0">
              <a:buNone/>
            </a:pPr>
            <a:r>
              <a:rPr lang="es-AR" sz="3600" b="1" dirty="0" err="1">
                <a:solidFill>
                  <a:schemeClr val="bg1">
                    <a:alpha val="80000"/>
                  </a:schemeClr>
                </a:solidFill>
                <a:latin typeface="Tw Cen MT Condensed (Títulos)"/>
              </a:rPr>
              <a:t>Obrigada</a:t>
            </a:r>
            <a:endParaRPr lang="es-AR" sz="3600" b="1" dirty="0">
              <a:solidFill>
                <a:schemeClr val="bg1">
                  <a:alpha val="80000"/>
                </a:schemeClr>
              </a:solidFill>
              <a:latin typeface="Tw Cen MT Condensed (Títulos)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E82F917-9634-4280-987A-B423079B6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122" y="475861"/>
            <a:ext cx="7204853" cy="579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85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UNESCO Recommendation on Open Science Ratified - Creative Commons">
            <a:extLst>
              <a:ext uri="{FF2B5EF4-FFF2-40B4-BE49-F238E27FC236}">
                <a16:creationId xmlns:a16="http://schemas.microsoft.com/office/drawing/2014/main" id="{4EBBD8FC-AF72-4C9E-BE99-8EF8BFC02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060" y="0"/>
            <a:ext cx="6947209" cy="638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DFEC0CE-5D99-4EC1-90F6-D9AA62446A57}"/>
              </a:ext>
            </a:extLst>
          </p:cNvPr>
          <p:cNvSpPr txBox="1"/>
          <p:nvPr/>
        </p:nvSpPr>
        <p:spPr>
          <a:xfrm rot="632898">
            <a:off x="427616" y="4036280"/>
            <a:ext cx="1984863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FFFF00"/>
                </a:solidFill>
              </a:rPr>
              <a:t>Evaluación abierta</a:t>
            </a:r>
            <a:endParaRPr lang="es-AR" b="1" dirty="0">
              <a:solidFill>
                <a:srgbClr val="FFFF0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E8EF512-AAE5-467B-B651-C0C97A0B84A8}"/>
              </a:ext>
            </a:extLst>
          </p:cNvPr>
          <p:cNvSpPr txBox="1"/>
          <p:nvPr/>
        </p:nvSpPr>
        <p:spPr>
          <a:xfrm>
            <a:off x="239508" y="1205878"/>
            <a:ext cx="2361079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s-AR" b="1" dirty="0"/>
              <a:t>Desarrollo desigual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50D109D-0675-7A44-BFDC-BDDF78FA9D76}"/>
              </a:ext>
            </a:extLst>
          </p:cNvPr>
          <p:cNvSpPr txBox="1"/>
          <p:nvPr/>
        </p:nvSpPr>
        <p:spPr>
          <a:xfrm>
            <a:off x="441026" y="629037"/>
            <a:ext cx="1780961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s-AR" b="1" dirty="0"/>
              <a:t>Brecha digital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2311B9A-A59D-9036-46BA-64C915C3EFF9}"/>
              </a:ext>
            </a:extLst>
          </p:cNvPr>
          <p:cNvSpPr txBox="1"/>
          <p:nvPr/>
        </p:nvSpPr>
        <p:spPr>
          <a:xfrm>
            <a:off x="9263168" y="120018"/>
            <a:ext cx="2713389" cy="83099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s-AR" sz="1600" b="1" dirty="0">
                <a:solidFill>
                  <a:schemeClr val="bg2"/>
                </a:solidFill>
              </a:rPr>
              <a:t>Infraestructuras colaborativas-Repositorios de datos abiertos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ADF42D6-E17D-1984-23C3-1FC0B274F59E}"/>
              </a:ext>
            </a:extLst>
          </p:cNvPr>
          <p:cNvSpPr txBox="1"/>
          <p:nvPr/>
        </p:nvSpPr>
        <p:spPr>
          <a:xfrm>
            <a:off x="239508" y="6181899"/>
            <a:ext cx="3607266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s-AR" b="1" dirty="0"/>
              <a:t>ACCESO ABIERTO CON APC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2697CC3-380D-285B-CFA4-AC9FBADC1CEE}"/>
              </a:ext>
            </a:extLst>
          </p:cNvPr>
          <p:cNvSpPr txBox="1"/>
          <p:nvPr/>
        </p:nvSpPr>
        <p:spPr>
          <a:xfrm>
            <a:off x="9348250" y="2825492"/>
            <a:ext cx="2273570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s-AR" b="1" dirty="0" err="1">
                <a:solidFill>
                  <a:schemeClr val="bg1"/>
                </a:solidFill>
              </a:rPr>
              <a:t>Bibliodiversidad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11C2FE1-F783-4496-3A62-4AE423496012}"/>
              </a:ext>
            </a:extLst>
          </p:cNvPr>
          <p:cNvSpPr txBox="1"/>
          <p:nvPr/>
        </p:nvSpPr>
        <p:spPr>
          <a:xfrm rot="20815325">
            <a:off x="84978" y="2375209"/>
            <a:ext cx="2628421" cy="64633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s-MX" b="1" dirty="0"/>
              <a:t>Inglés como código único para la interoperabilidad</a:t>
            </a:r>
            <a:endParaRPr lang="es-AR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1DDCFE4-99FD-7934-2AAC-F3B6E55B2384}"/>
              </a:ext>
            </a:extLst>
          </p:cNvPr>
          <p:cNvSpPr txBox="1"/>
          <p:nvPr/>
        </p:nvSpPr>
        <p:spPr>
          <a:xfrm rot="20804435">
            <a:off x="9612790" y="1910433"/>
            <a:ext cx="2446365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s-AR" b="1" dirty="0">
                <a:solidFill>
                  <a:schemeClr val="bg2"/>
                </a:solidFill>
              </a:rPr>
              <a:t>CIENCIA CIUDADANA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CFC7890-2C2C-83EF-39FC-DED2D0F490A2}"/>
              </a:ext>
            </a:extLst>
          </p:cNvPr>
          <p:cNvSpPr txBox="1"/>
          <p:nvPr/>
        </p:nvSpPr>
        <p:spPr>
          <a:xfrm>
            <a:off x="9348250" y="6066482"/>
            <a:ext cx="1604589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s-AR" b="1" dirty="0">
                <a:solidFill>
                  <a:schemeClr val="bg2"/>
                </a:solidFill>
              </a:rPr>
              <a:t>Vías Verde y  Diamante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3A37A2B-764A-A7DF-B3B9-1E169D416BDE}"/>
              </a:ext>
            </a:extLst>
          </p:cNvPr>
          <p:cNvSpPr txBox="1"/>
          <p:nvPr/>
        </p:nvSpPr>
        <p:spPr>
          <a:xfrm rot="950814">
            <a:off x="8170876" y="4941984"/>
            <a:ext cx="4021124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chemeClr val="bg2"/>
                </a:solidFill>
              </a:rPr>
              <a:t>Sustitución del Factor de Impacto por Relevancia Social</a:t>
            </a:r>
            <a:endParaRPr lang="es-AR" b="1" dirty="0">
              <a:solidFill>
                <a:schemeClr val="bg2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FE2FF60-3699-8B64-6372-4DDF5111CC30}"/>
              </a:ext>
            </a:extLst>
          </p:cNvPr>
          <p:cNvSpPr txBox="1"/>
          <p:nvPr/>
        </p:nvSpPr>
        <p:spPr>
          <a:xfrm rot="20905661">
            <a:off x="9263168" y="1262419"/>
            <a:ext cx="2076603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s-AR" b="1" dirty="0">
                <a:solidFill>
                  <a:schemeClr val="bg2"/>
                </a:solidFill>
              </a:rPr>
              <a:t>Multilingüismo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5D9F1E6-15EE-7EA2-A735-157284F4A89E}"/>
              </a:ext>
            </a:extLst>
          </p:cNvPr>
          <p:cNvSpPr txBox="1"/>
          <p:nvPr/>
        </p:nvSpPr>
        <p:spPr>
          <a:xfrm rot="558608">
            <a:off x="9549828" y="3621696"/>
            <a:ext cx="2572288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s-AR" b="1" dirty="0">
                <a:solidFill>
                  <a:schemeClr val="bg2"/>
                </a:solidFill>
              </a:rPr>
              <a:t>CAMBIO DE LA CULTURA CIENTÍFICA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915B170-759F-D509-B84E-F9F86A21403A}"/>
              </a:ext>
            </a:extLst>
          </p:cNvPr>
          <p:cNvSpPr txBox="1"/>
          <p:nvPr/>
        </p:nvSpPr>
        <p:spPr>
          <a:xfrm>
            <a:off x="821692" y="3636873"/>
            <a:ext cx="1820446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s-AR" b="1" dirty="0"/>
              <a:t>ACADEMICISMO</a:t>
            </a:r>
          </a:p>
        </p:txBody>
      </p:sp>
    </p:spTree>
    <p:extLst>
      <p:ext uri="{BB962C8B-B14F-4D97-AF65-F5344CB8AC3E}">
        <p14:creationId xmlns:p14="http://schemas.microsoft.com/office/powerpoint/2010/main" val="420702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743"/>
    </mc:Choice>
    <mc:Fallback xmlns="">
      <p:transition spd="slow" advTm="14474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B9BB3B6E-0515-7C63-07E6-A5B5DF90D154}"/>
              </a:ext>
            </a:extLst>
          </p:cNvPr>
          <p:cNvSpPr/>
          <p:nvPr/>
        </p:nvSpPr>
        <p:spPr>
          <a:xfrm rot="949064">
            <a:off x="9386695" y="4226177"/>
            <a:ext cx="2582437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CONOCIMIENTO INDIGENA ABIERTO?</a:t>
            </a:r>
            <a:endParaRPr lang="en-US" sz="20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A9726F0-0A0E-EEC5-89DD-D12623E71C98}"/>
              </a:ext>
            </a:extLst>
          </p:cNvPr>
          <p:cNvSpPr/>
          <p:nvPr/>
        </p:nvSpPr>
        <p:spPr>
          <a:xfrm>
            <a:off x="8615494" y="656714"/>
            <a:ext cx="3481431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CONOCIMIENTOS INDÍGENA-AUTONOMÍA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BB3B6E-0515-7C63-07E6-A5B5DF90D154}"/>
              </a:ext>
            </a:extLst>
          </p:cNvPr>
          <p:cNvSpPr/>
          <p:nvPr/>
        </p:nvSpPr>
        <p:spPr>
          <a:xfrm>
            <a:off x="299174" y="656714"/>
            <a:ext cx="2906734" cy="255454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Democratización, justicia informativa y erradicación de las desigualdades, tanto en la esfera de la producción como en la esfera de la circulación.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BB3B6E-0515-7C63-07E6-A5B5DF90D154}"/>
              </a:ext>
            </a:extLst>
          </p:cNvPr>
          <p:cNvSpPr/>
          <p:nvPr/>
        </p:nvSpPr>
        <p:spPr>
          <a:xfrm rot="20706496">
            <a:off x="299174" y="3888817"/>
            <a:ext cx="2818600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INVESTIGACIÓN-ACCIÓN PARTICIPATIVA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9BB3B6E-0515-7C63-07E6-A5B5DF90D154}"/>
              </a:ext>
            </a:extLst>
          </p:cNvPr>
          <p:cNvSpPr/>
          <p:nvPr/>
        </p:nvSpPr>
        <p:spPr>
          <a:xfrm rot="20608713">
            <a:off x="458236" y="5267687"/>
            <a:ext cx="2588610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EXTENSIÓN UNIVERSITARIA-TERCERA MISIÓN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7F22B74-FCF1-4F48-91B6-01DED6DEBA92}"/>
              </a:ext>
            </a:extLst>
          </p:cNvPr>
          <p:cNvSpPr txBox="1"/>
          <p:nvPr/>
        </p:nvSpPr>
        <p:spPr>
          <a:xfrm>
            <a:off x="8799713" y="2410294"/>
            <a:ext cx="32276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Recomendación de la Declaración de las Naciones Unidas sobre los Derechos de los Pueblos Indígenas (2007)</a:t>
            </a:r>
            <a:endParaRPr lang="es-AR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DAA8731-C4EA-ACE3-934F-A38CAF208172}"/>
              </a:ext>
            </a:extLst>
          </p:cNvPr>
          <p:cNvSpPr/>
          <p:nvPr/>
        </p:nvSpPr>
        <p:spPr>
          <a:xfrm rot="944709">
            <a:off x="8799714" y="5493400"/>
            <a:ext cx="3025028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CIENCIAS SOCIALES Y HUMANAS, RESISTENCIAS Y POTENCIALIDAD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39D4D0D-FCCA-A33C-6906-7E8458CDF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651" y="280987"/>
            <a:ext cx="5212226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368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076A67B-BB88-4CAE-B7B7-BF1FEA55B915}"/>
              </a:ext>
            </a:extLst>
          </p:cNvPr>
          <p:cNvSpPr/>
          <p:nvPr/>
        </p:nvSpPr>
        <p:spPr>
          <a:xfrm>
            <a:off x="1249961" y="596932"/>
            <a:ext cx="8688366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Distribución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global de </a:t>
            </a:r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repositorios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Acceso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Abierto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4046" y="5885896"/>
            <a:ext cx="5841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Repositorios</a:t>
            </a:r>
            <a:r>
              <a:rPr lang="en-US" sz="2000" b="1" dirty="0"/>
              <a:t> de </a:t>
            </a:r>
            <a:r>
              <a:rPr lang="en-US" sz="2000" b="1" dirty="0" err="1"/>
              <a:t>producción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541750" y="6575429"/>
            <a:ext cx="2363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</a:rPr>
              <a:t>Fuente: Open DOAR, Re3data</a:t>
            </a:r>
          </a:p>
          <a:p>
            <a:endParaRPr lang="en-US" sz="1000" i="1" dirty="0">
              <a:solidFill>
                <a:schemeClr val="bg1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714660D-2987-42A0-9FE9-B9992ACC35BC}"/>
              </a:ext>
            </a:extLst>
          </p:cNvPr>
          <p:cNvSpPr/>
          <p:nvPr/>
        </p:nvSpPr>
        <p:spPr>
          <a:xfrm>
            <a:off x="63302" y="1294854"/>
            <a:ext cx="6340307" cy="45999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D6CCDB31-4CBD-4672-8C4F-4230176962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78" y="1482571"/>
            <a:ext cx="6117167" cy="4316832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71A01469-EB2E-44F6-84B5-FF0AE995312C}"/>
              </a:ext>
            </a:extLst>
          </p:cNvPr>
          <p:cNvSpPr/>
          <p:nvPr/>
        </p:nvSpPr>
        <p:spPr>
          <a:xfrm>
            <a:off x="6403609" y="1294854"/>
            <a:ext cx="5725089" cy="45999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A307CE41-5CCA-4E02-969F-D31F71E790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163" y="1482571"/>
            <a:ext cx="5541467" cy="4316832"/>
          </a:xfrm>
          <a:prstGeom prst="rect">
            <a:avLst/>
          </a:prstGeom>
        </p:spPr>
      </p:pic>
      <p:sp>
        <p:nvSpPr>
          <p:cNvPr id="16" name="TextBox 7">
            <a:extLst>
              <a:ext uri="{FF2B5EF4-FFF2-40B4-BE49-F238E27FC236}">
                <a16:creationId xmlns:a16="http://schemas.microsoft.com/office/drawing/2014/main" id="{54AB67D6-1D76-4337-B830-8902D1BC60C2}"/>
              </a:ext>
            </a:extLst>
          </p:cNvPr>
          <p:cNvSpPr txBox="1"/>
          <p:nvPr/>
        </p:nvSpPr>
        <p:spPr>
          <a:xfrm>
            <a:off x="7508057" y="5896369"/>
            <a:ext cx="3766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Repositorios</a:t>
            </a:r>
            <a:r>
              <a:rPr lang="en-US" sz="2000" b="1" dirty="0"/>
              <a:t> de </a:t>
            </a:r>
            <a:r>
              <a:rPr lang="en-US" sz="2000" b="1" dirty="0" err="1"/>
              <a:t>datos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3026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Mapa&#10;&#10;Descripción generada automáticamente">
            <a:extLst>
              <a:ext uri="{FF2B5EF4-FFF2-40B4-BE49-F238E27FC236}">
                <a16:creationId xmlns:a16="http://schemas.microsoft.com/office/drawing/2014/main" id="{785A60F4-8B34-481F-818B-D2E6198256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" r="344" b="1"/>
          <a:stretch/>
        </p:blipFill>
        <p:spPr bwMode="auto">
          <a:xfrm>
            <a:off x="272424" y="1173017"/>
            <a:ext cx="11670194" cy="5252950"/>
          </a:xfrm>
          <a:prstGeom prst="rect">
            <a:avLst/>
          </a:prstGeom>
          <a:noFill/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BC63214D-B8D0-407E-80A7-EA452D52D80D}"/>
              </a:ext>
            </a:extLst>
          </p:cNvPr>
          <p:cNvSpPr/>
          <p:nvPr/>
        </p:nvSpPr>
        <p:spPr>
          <a:xfrm>
            <a:off x="1258349" y="566311"/>
            <a:ext cx="9718861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Distribución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global de </a:t>
            </a:r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sistemas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CRIS. Fuente: DRIS-</a:t>
            </a:r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EuroCRIS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8598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789FDC-4FF8-4B86-B837-16999A354B73}"/>
              </a:ext>
            </a:extLst>
          </p:cNvPr>
          <p:cNvSpPr/>
          <p:nvPr/>
        </p:nvSpPr>
        <p:spPr>
          <a:xfrm>
            <a:off x="262565" y="3904461"/>
            <a:ext cx="3786907" cy="23829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Varios hitos  estimularon el debate global sobre la pérdida intercultural que deviene del crecimiento de las publicaciones únicamente en inglés y de la desvalorización del libro como formato de publicación.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 5" descr="Hom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64" y="3276365"/>
            <a:ext cx="3160380" cy="2990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719" y="110075"/>
            <a:ext cx="2494271" cy="2687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Desafíos para una ciencia en español y portugué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69" y="680549"/>
            <a:ext cx="4566073" cy="239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D8AC590-35C3-4F49-9130-6F5D6FF8E9E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3" b="30343"/>
          <a:stretch/>
        </p:blipFill>
        <p:spPr>
          <a:xfrm rot="20664637">
            <a:off x="5748126" y="1225538"/>
            <a:ext cx="2912637" cy="2489359"/>
          </a:xfrm>
          <a:prstGeom prst="rect">
            <a:avLst/>
          </a:prstGeom>
        </p:spPr>
      </p:pic>
      <p:pic>
        <p:nvPicPr>
          <p:cNvPr id="9" name="Picture 2" descr="Science ouverte : l'université de Bordeaux s'engage - Université de Bordeaux">
            <a:extLst>
              <a:ext uri="{FF2B5EF4-FFF2-40B4-BE49-F238E27FC236}">
                <a16:creationId xmlns:a16="http://schemas.microsoft.com/office/drawing/2014/main" id="{595888FB-85B5-46F7-B9BA-F9F41BDDE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040" y="3904461"/>
            <a:ext cx="2610462" cy="279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260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84960AC-1CD6-452A-B5F4-2186E3FD7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E9B85B2-643C-4FA0-9EFC-8A226A8EC744}"/>
              </a:ext>
            </a:extLst>
          </p:cNvPr>
          <p:cNvSpPr txBox="1">
            <a:spLocks/>
          </p:cNvSpPr>
          <p:nvPr/>
        </p:nvSpPr>
        <p:spPr>
          <a:xfrm>
            <a:off x="0" y="804333"/>
            <a:ext cx="4267200" cy="5249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  <a:spcAft>
                <a:spcPts val="600"/>
              </a:spcAft>
              <a:tabLst>
                <a:tab pos="3771900" algn="l"/>
              </a:tabLst>
            </a:pPr>
            <a:r>
              <a:rPr lang="en-US" sz="5000" cap="all" spc="100" dirty="0">
                <a:solidFill>
                  <a:srgbClr val="FFFFFF"/>
                </a:solidFill>
              </a:rPr>
              <a:t>AMERICA LATINA: </a:t>
            </a:r>
          </a:p>
          <a:p>
            <a:pPr algn="r">
              <a:lnSpc>
                <a:spcPct val="80000"/>
              </a:lnSpc>
              <a:spcAft>
                <a:spcPts val="600"/>
              </a:spcAft>
              <a:tabLst>
                <a:tab pos="3771900" algn="l"/>
              </a:tabLst>
            </a:pPr>
            <a:r>
              <a:rPr lang="en-US" sz="5000" cap="all" spc="100" dirty="0">
                <a:solidFill>
                  <a:srgbClr val="FFFFFF"/>
                </a:solidFill>
              </a:rPr>
              <a:t>El balance de lenguas </a:t>
            </a:r>
            <a:r>
              <a:rPr lang="en-US" sz="5000" cap="all" spc="100" dirty="0" err="1">
                <a:solidFill>
                  <a:srgbClr val="FFFFFF"/>
                </a:solidFill>
              </a:rPr>
              <a:t>en</a:t>
            </a:r>
            <a:r>
              <a:rPr lang="en-US" sz="5000" cap="all" spc="100" dirty="0">
                <a:solidFill>
                  <a:srgbClr val="FFFFFF"/>
                </a:solidFill>
              </a:rPr>
              <a:t> las </a:t>
            </a:r>
            <a:r>
              <a:rPr lang="en-US" sz="5000" cap="all" spc="100" dirty="0" err="1">
                <a:solidFill>
                  <a:srgbClr val="FFFFFF"/>
                </a:solidFill>
              </a:rPr>
              <a:t>revistas</a:t>
            </a:r>
            <a:endParaRPr lang="en-US" sz="5000" cap="all" spc="100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14709" y="826324"/>
            <a:ext cx="7216878" cy="6312309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b="1" dirty="0"/>
              <a:t>En </a:t>
            </a:r>
            <a:r>
              <a:rPr lang="en-US" b="1" dirty="0" err="1"/>
              <a:t>Redalyc</a:t>
            </a:r>
            <a:r>
              <a:rPr lang="en-US" b="1" dirty="0"/>
              <a:t> y </a:t>
            </a:r>
            <a:r>
              <a:rPr lang="en-US" b="1" dirty="0" err="1"/>
              <a:t>SciELO</a:t>
            </a:r>
            <a:r>
              <a:rPr lang="en-US" b="1" dirty="0"/>
              <a:t> </a:t>
            </a:r>
            <a:r>
              <a:rPr lang="en-US" b="1" dirty="0" err="1"/>
              <a:t>encontramos</a:t>
            </a:r>
            <a:r>
              <a:rPr lang="en-US" b="1" dirty="0"/>
              <a:t> un total de 908.982 </a:t>
            </a:r>
            <a:r>
              <a:rPr lang="en-US" b="1" dirty="0" err="1"/>
              <a:t>documentos</a:t>
            </a:r>
            <a:r>
              <a:rPr lang="en-US" b="1" dirty="0"/>
              <a:t> </a:t>
            </a:r>
            <a:r>
              <a:rPr lang="en-US" b="1" dirty="0" err="1"/>
              <a:t>publicados</a:t>
            </a:r>
            <a:r>
              <a:rPr lang="en-US" b="1" dirty="0"/>
              <a:t> con la </a:t>
            </a:r>
            <a:r>
              <a:rPr lang="en-US" b="1" dirty="0" err="1"/>
              <a:t>participación</a:t>
            </a:r>
            <a:r>
              <a:rPr lang="en-US" b="1" dirty="0"/>
              <a:t> de </a:t>
            </a:r>
            <a:r>
              <a:rPr lang="en-US" b="1" dirty="0" err="1"/>
              <a:t>casi</a:t>
            </a:r>
            <a:r>
              <a:rPr lang="en-US" b="1" dirty="0"/>
              <a:t> </a:t>
            </a:r>
            <a:r>
              <a:rPr lang="en-US" b="1" dirty="0" err="1"/>
              <a:t>tres</a:t>
            </a:r>
            <a:r>
              <a:rPr lang="en-US" b="1" dirty="0"/>
              <a:t> </a:t>
            </a:r>
            <a:r>
              <a:rPr lang="en-US" b="1" dirty="0" err="1"/>
              <a:t>millones</a:t>
            </a:r>
            <a:r>
              <a:rPr lang="en-US" b="1" dirty="0"/>
              <a:t> de </a:t>
            </a:r>
            <a:r>
              <a:rPr lang="en-US" b="1" dirty="0" err="1"/>
              <a:t>autores</a:t>
            </a:r>
            <a:r>
              <a:rPr lang="en-US" b="1" dirty="0"/>
              <a:t>. Si </a:t>
            </a:r>
            <a:r>
              <a:rPr lang="en-US" b="1" dirty="0" err="1"/>
              <a:t>tomamos</a:t>
            </a:r>
            <a:r>
              <a:rPr lang="en-US" b="1" dirty="0"/>
              <a:t> </a:t>
            </a:r>
            <a:r>
              <a:rPr lang="en-US" b="1" dirty="0" err="1"/>
              <a:t>sólo</a:t>
            </a:r>
            <a:r>
              <a:rPr lang="en-US" b="1" dirty="0"/>
              <a:t> </a:t>
            </a:r>
            <a:r>
              <a:rPr lang="en-US" b="1" dirty="0" err="1"/>
              <a:t>los</a:t>
            </a:r>
            <a:r>
              <a:rPr lang="en-US" b="1" dirty="0"/>
              <a:t>  </a:t>
            </a:r>
            <a:r>
              <a:rPr lang="en-US" b="1" dirty="0" err="1"/>
              <a:t>artículos</a:t>
            </a:r>
            <a:r>
              <a:rPr lang="en-US" b="1" dirty="0"/>
              <a:t>, poco </a:t>
            </a:r>
            <a:r>
              <a:rPr lang="en-US" b="1" dirty="0" err="1"/>
              <a:t>más</a:t>
            </a:r>
            <a:r>
              <a:rPr lang="en-US" b="1" dirty="0"/>
              <a:t> del 43% de </a:t>
            </a:r>
            <a:r>
              <a:rPr lang="en-US" b="1" dirty="0" err="1"/>
              <a:t>esos</a:t>
            </a:r>
            <a:r>
              <a:rPr lang="en-US" b="1" dirty="0"/>
              <a:t> </a:t>
            </a:r>
            <a:r>
              <a:rPr lang="en-US" b="1" dirty="0" err="1"/>
              <a:t>artículos</a:t>
            </a:r>
            <a:r>
              <a:rPr lang="en-US" b="1" dirty="0"/>
              <a:t> </a:t>
            </a:r>
            <a:r>
              <a:rPr lang="en-US" b="1" dirty="0" err="1"/>
              <a:t>está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español</a:t>
            </a:r>
            <a:r>
              <a:rPr lang="en-US" b="1" dirty="0"/>
              <a:t>, un 32%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portugués</a:t>
            </a:r>
            <a:r>
              <a:rPr lang="en-US" b="1" dirty="0"/>
              <a:t> y </a:t>
            </a:r>
            <a:r>
              <a:rPr lang="en-US" b="1" dirty="0" err="1"/>
              <a:t>el</a:t>
            </a:r>
            <a:r>
              <a:rPr lang="en-US" b="1" dirty="0"/>
              <a:t> 24%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inglés</a:t>
            </a:r>
            <a:r>
              <a:rPr lang="en-US" b="1" dirty="0"/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endParaRPr lang="en-US" b="1" dirty="0"/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b="1" dirty="0"/>
              <a:t>Es </a:t>
            </a:r>
            <a:r>
              <a:rPr lang="en-US" b="1" dirty="0" err="1"/>
              <a:t>interesante</a:t>
            </a:r>
            <a:r>
              <a:rPr lang="en-US" b="1" dirty="0"/>
              <a:t> </a:t>
            </a:r>
            <a:r>
              <a:rPr lang="en-US" b="1" dirty="0" err="1"/>
              <a:t>notar</a:t>
            </a:r>
            <a:r>
              <a:rPr lang="en-US" b="1" dirty="0"/>
              <a:t> que </a:t>
            </a:r>
            <a:r>
              <a:rPr lang="en-US" b="1" dirty="0" err="1"/>
              <a:t>el</a:t>
            </a:r>
            <a:r>
              <a:rPr lang="en-US" b="1" dirty="0"/>
              <a:t> </a:t>
            </a:r>
            <a:r>
              <a:rPr lang="en-US" b="1" dirty="0" err="1"/>
              <a:t>número</a:t>
            </a:r>
            <a:r>
              <a:rPr lang="en-US" b="1" dirty="0"/>
              <a:t> total de </a:t>
            </a:r>
            <a:r>
              <a:rPr lang="en-US" b="1" dirty="0" err="1"/>
              <a:t>artículos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español</a:t>
            </a:r>
            <a:r>
              <a:rPr lang="en-US" b="1" dirty="0"/>
              <a:t> de </a:t>
            </a:r>
            <a:r>
              <a:rPr lang="en-US" b="1" dirty="0" err="1"/>
              <a:t>estas</a:t>
            </a:r>
            <a:r>
              <a:rPr lang="en-US" b="1" dirty="0"/>
              <a:t> dos bases de </a:t>
            </a:r>
            <a:r>
              <a:rPr lang="en-US" b="1" dirty="0" err="1"/>
              <a:t>datos</a:t>
            </a:r>
            <a:r>
              <a:rPr lang="en-US" b="1" dirty="0"/>
              <a:t> </a:t>
            </a:r>
            <a:r>
              <a:rPr lang="en-US" b="1" dirty="0" err="1"/>
              <a:t>regionales</a:t>
            </a:r>
            <a:r>
              <a:rPr lang="en-US" b="1" dirty="0"/>
              <a:t> suman un total de 345.391 </a:t>
            </a:r>
            <a:r>
              <a:rPr lang="en-US" b="1" dirty="0" err="1"/>
              <a:t>artículos</a:t>
            </a:r>
            <a:r>
              <a:rPr lang="en-US" b="1" dirty="0"/>
              <a:t>, un </a:t>
            </a:r>
            <a:r>
              <a:rPr lang="en-US" b="1" dirty="0" err="1"/>
              <a:t>número</a:t>
            </a:r>
            <a:r>
              <a:rPr lang="en-US" b="1" dirty="0"/>
              <a:t> </a:t>
            </a:r>
            <a:r>
              <a:rPr lang="en-US" b="1" dirty="0" err="1"/>
              <a:t>parecido</a:t>
            </a:r>
            <a:r>
              <a:rPr lang="en-US" b="1" dirty="0"/>
              <a:t> al total de </a:t>
            </a:r>
            <a:r>
              <a:rPr lang="en-US" b="1" dirty="0" err="1"/>
              <a:t>artículos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español</a:t>
            </a:r>
            <a:r>
              <a:rPr lang="en-US" b="1" dirty="0"/>
              <a:t> </a:t>
            </a:r>
            <a:r>
              <a:rPr lang="en-US" b="1" dirty="0" err="1"/>
              <a:t>disponibles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Scopus (373.419) y </a:t>
            </a:r>
            <a:r>
              <a:rPr lang="en-US" b="1" dirty="0" err="1"/>
              <a:t>francamente</a:t>
            </a:r>
            <a:r>
              <a:rPr lang="en-US" b="1" dirty="0"/>
              <a:t> mayor que </a:t>
            </a:r>
            <a:r>
              <a:rPr lang="en-US" b="1" dirty="0" err="1"/>
              <a:t>los</a:t>
            </a:r>
            <a:r>
              <a:rPr lang="en-US" b="1" dirty="0"/>
              <a:t> </a:t>
            </a:r>
            <a:r>
              <a:rPr lang="en-US" b="1" dirty="0" err="1"/>
              <a:t>artículos</a:t>
            </a:r>
            <a:r>
              <a:rPr lang="en-US" b="1" dirty="0"/>
              <a:t> </a:t>
            </a:r>
            <a:r>
              <a:rPr lang="en-US" b="1" dirty="0" err="1"/>
              <a:t>indexados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WoS</a:t>
            </a:r>
            <a:r>
              <a:rPr lang="en-US" b="1" dirty="0"/>
              <a:t> (270.632). 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endParaRPr lang="en-US" b="1" dirty="0"/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b="1" dirty="0"/>
              <a:t>El </a:t>
            </a:r>
            <a:r>
              <a:rPr lang="en-US" b="1" dirty="0" err="1"/>
              <a:t>caso</a:t>
            </a:r>
            <a:r>
              <a:rPr lang="en-US" b="1" dirty="0"/>
              <a:t> del </a:t>
            </a:r>
            <a:r>
              <a:rPr lang="en-US" b="1" dirty="0" err="1"/>
              <a:t>portugués</a:t>
            </a:r>
            <a:r>
              <a:rPr lang="en-US" b="1" dirty="0"/>
              <a:t> es </a:t>
            </a:r>
            <a:r>
              <a:rPr lang="en-US" b="1" dirty="0" err="1"/>
              <a:t>aún</a:t>
            </a:r>
            <a:r>
              <a:rPr lang="en-US" b="1" dirty="0"/>
              <a:t> </a:t>
            </a:r>
            <a:r>
              <a:rPr lang="en-US" b="1" dirty="0" err="1"/>
              <a:t>más</a:t>
            </a:r>
            <a:r>
              <a:rPr lang="en-US" b="1" dirty="0"/>
              <a:t> </a:t>
            </a:r>
            <a:r>
              <a:rPr lang="en-US" b="1" dirty="0" err="1"/>
              <a:t>llamativo</a:t>
            </a:r>
            <a:r>
              <a:rPr lang="en-US" b="1" dirty="0"/>
              <a:t> </a:t>
            </a:r>
            <a:r>
              <a:rPr lang="en-US" b="1" dirty="0" err="1"/>
              <a:t>por</a:t>
            </a:r>
            <a:r>
              <a:rPr lang="en-US" b="1" dirty="0"/>
              <a:t> la </a:t>
            </a:r>
            <a:r>
              <a:rPr lang="en-US" b="1" dirty="0" err="1"/>
              <a:t>baja</a:t>
            </a:r>
            <a:r>
              <a:rPr lang="en-US" b="1" dirty="0"/>
              <a:t> </a:t>
            </a:r>
            <a:r>
              <a:rPr lang="en-US" b="1" dirty="0" err="1"/>
              <a:t>incidencia</a:t>
            </a:r>
            <a:r>
              <a:rPr lang="en-US" b="1" dirty="0"/>
              <a:t> de </a:t>
            </a:r>
            <a:r>
              <a:rPr lang="en-US" b="1" dirty="0" err="1"/>
              <a:t>este</a:t>
            </a:r>
            <a:r>
              <a:rPr lang="en-US" b="1" dirty="0"/>
              <a:t> </a:t>
            </a:r>
            <a:r>
              <a:rPr lang="en-US" b="1" dirty="0" err="1"/>
              <a:t>idioma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la </a:t>
            </a:r>
            <a:r>
              <a:rPr lang="en-US" b="1" dirty="0" err="1"/>
              <a:t>producción</a:t>
            </a:r>
            <a:r>
              <a:rPr lang="en-US" b="1" dirty="0"/>
              <a:t> </a:t>
            </a:r>
            <a:r>
              <a:rPr lang="en-US" b="1" dirty="0" err="1"/>
              <a:t>publicada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el</a:t>
            </a:r>
            <a:r>
              <a:rPr lang="en-US" b="1" dirty="0"/>
              <a:t> </a:t>
            </a:r>
            <a:r>
              <a:rPr lang="en-US" b="1" dirty="0" err="1"/>
              <a:t>circuito</a:t>
            </a:r>
            <a:r>
              <a:rPr lang="en-US" b="1" dirty="0"/>
              <a:t> mainstream. En Scopus </a:t>
            </a:r>
            <a:r>
              <a:rPr lang="en-US" b="1" dirty="0" err="1"/>
              <a:t>el</a:t>
            </a:r>
            <a:r>
              <a:rPr lang="en-US" b="1" dirty="0"/>
              <a:t> </a:t>
            </a:r>
            <a:r>
              <a:rPr lang="en-US" b="1" dirty="0" err="1"/>
              <a:t>portugués</a:t>
            </a:r>
            <a:r>
              <a:rPr lang="en-US" b="1" dirty="0"/>
              <a:t> solo </a:t>
            </a:r>
            <a:r>
              <a:rPr lang="en-US" b="1" dirty="0" err="1"/>
              <a:t>alcanza</a:t>
            </a:r>
            <a:r>
              <a:rPr lang="en-US" b="1" dirty="0"/>
              <a:t> un 0,49% del total (120.613) y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WoS</a:t>
            </a:r>
            <a:r>
              <a:rPr lang="en-US" b="1" dirty="0"/>
              <a:t> </a:t>
            </a:r>
            <a:r>
              <a:rPr lang="en-US" b="1" dirty="0" err="1"/>
              <a:t>el</a:t>
            </a:r>
            <a:r>
              <a:rPr lang="en-US" b="1" dirty="0"/>
              <a:t> 0,45% (131.204). </a:t>
            </a:r>
            <a:r>
              <a:rPr lang="en-US" b="1" dirty="0" err="1"/>
              <a:t>Scielo</a:t>
            </a:r>
            <a:r>
              <a:rPr lang="en-US" b="1" dirty="0"/>
              <a:t> y </a:t>
            </a:r>
            <a:r>
              <a:rPr lang="en-US" b="1" dirty="0" err="1"/>
              <a:t>Redalyc</a:t>
            </a:r>
            <a:r>
              <a:rPr lang="en-US" b="1" dirty="0"/>
              <a:t>,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cambio</a:t>
            </a:r>
            <a:r>
              <a:rPr lang="en-US" b="1" dirty="0"/>
              <a:t>, </a:t>
            </a:r>
            <a:r>
              <a:rPr lang="en-US" b="1" dirty="0" err="1"/>
              <a:t>duplican</a:t>
            </a:r>
            <a:r>
              <a:rPr lang="en-US" b="1" dirty="0"/>
              <a:t> </a:t>
            </a:r>
            <a:r>
              <a:rPr lang="en-US" b="1" dirty="0" err="1"/>
              <a:t>esta</a:t>
            </a:r>
            <a:r>
              <a:rPr lang="en-US" b="1" dirty="0"/>
              <a:t> </a:t>
            </a:r>
            <a:r>
              <a:rPr lang="en-US" b="1" dirty="0" err="1"/>
              <a:t>producción</a:t>
            </a:r>
            <a:r>
              <a:rPr lang="en-US" b="1" dirty="0"/>
              <a:t> con 253.648 </a:t>
            </a:r>
            <a:r>
              <a:rPr lang="en-US" b="1" dirty="0" err="1"/>
              <a:t>artículos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portugués</a:t>
            </a:r>
            <a:r>
              <a:rPr lang="en-US" b="1" dirty="0"/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endParaRPr lang="en-US" b="1" dirty="0"/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b="1" dirty="0"/>
              <a:t>En </a:t>
            </a:r>
            <a:r>
              <a:rPr lang="en-US" b="1" dirty="0" err="1"/>
              <a:t>Biblat</a:t>
            </a:r>
            <a:r>
              <a:rPr lang="en-US" b="1" dirty="0"/>
              <a:t>, del total de 713.265 </a:t>
            </a:r>
            <a:r>
              <a:rPr lang="en-US" b="1" dirty="0" err="1"/>
              <a:t>documentos</a:t>
            </a:r>
            <a:r>
              <a:rPr lang="en-US" b="1" dirty="0"/>
              <a:t> que </a:t>
            </a:r>
            <a:r>
              <a:rPr lang="en-US" b="1" dirty="0" err="1"/>
              <a:t>cuentan</a:t>
            </a:r>
            <a:r>
              <a:rPr lang="en-US" b="1" dirty="0"/>
              <a:t> con la </a:t>
            </a:r>
            <a:r>
              <a:rPr lang="en-US" b="1" dirty="0" err="1"/>
              <a:t>información</a:t>
            </a:r>
            <a:r>
              <a:rPr lang="en-US" b="1" dirty="0"/>
              <a:t> del </a:t>
            </a:r>
            <a:r>
              <a:rPr lang="en-US" b="1" dirty="0" err="1"/>
              <a:t>idioma</a:t>
            </a:r>
            <a:r>
              <a:rPr lang="en-US" b="1" dirty="0"/>
              <a:t> original, 593.738 son </a:t>
            </a:r>
            <a:r>
              <a:rPr lang="en-US" b="1" dirty="0" err="1"/>
              <a:t>artículos</a:t>
            </a:r>
            <a:r>
              <a:rPr lang="en-US" b="1" dirty="0"/>
              <a:t>, </a:t>
            </a:r>
            <a:r>
              <a:rPr lang="en-US" b="1" dirty="0" err="1"/>
              <a:t>siendo</a:t>
            </a:r>
            <a:r>
              <a:rPr lang="en-US" b="1" dirty="0"/>
              <a:t> </a:t>
            </a:r>
            <a:r>
              <a:rPr lang="en-US" b="1" dirty="0" err="1"/>
              <a:t>el</a:t>
            </a:r>
            <a:r>
              <a:rPr lang="en-US" b="1" dirty="0"/>
              <a:t> 58% (344.666)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español</a:t>
            </a:r>
            <a:r>
              <a:rPr lang="en-US" b="1" dirty="0"/>
              <a:t>, un 23% (136.533)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portugués</a:t>
            </a:r>
            <a:r>
              <a:rPr lang="en-US" b="1" dirty="0"/>
              <a:t> y solo </a:t>
            </a:r>
            <a:r>
              <a:rPr lang="en-US" b="1" dirty="0" err="1"/>
              <a:t>el</a:t>
            </a:r>
            <a:r>
              <a:rPr lang="en-US" b="1" dirty="0"/>
              <a:t> 14% (88.157)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inglés</a:t>
            </a:r>
            <a:r>
              <a:rPr lang="en-US" b="1" dirty="0"/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endParaRPr lang="en-US" b="1" dirty="0"/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endParaRPr lang="en-US" b="1" dirty="0"/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endParaRPr lang="en-US" b="1" dirty="0"/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endParaRPr lang="en-US" b="1" dirty="0"/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70074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31325" y="209321"/>
            <a:ext cx="66183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/>
              <a:t>Cantidad total de artículos, según idioma y base de datos</a:t>
            </a:r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877381"/>
              </p:ext>
            </p:extLst>
          </p:nvPr>
        </p:nvGraphicFramePr>
        <p:xfrm>
          <a:off x="1073791" y="987739"/>
          <a:ext cx="10326847" cy="48825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98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6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76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99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16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65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250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060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1744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 b="1" dirty="0">
                          <a:effectLst/>
                        </a:rPr>
                        <a:t>Idioma</a:t>
                      </a:r>
                      <a:endParaRPr lang="fr-F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 b="1">
                          <a:effectLst/>
                        </a:rPr>
                        <a:t>Scopus</a:t>
                      </a:r>
                      <a:endParaRPr lang="fr-F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 b="1">
                          <a:effectLst/>
                        </a:rPr>
                        <a:t>en %</a:t>
                      </a:r>
                      <a:endParaRPr lang="fr-F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 b="1" dirty="0" err="1">
                          <a:effectLst/>
                        </a:rPr>
                        <a:t>WoS</a:t>
                      </a:r>
                      <a:endParaRPr lang="fr-F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 b="1">
                          <a:effectLst/>
                        </a:rPr>
                        <a:t>en %</a:t>
                      </a:r>
                      <a:endParaRPr lang="fr-F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 b="1" dirty="0" err="1">
                          <a:effectLst/>
                        </a:rPr>
                        <a:t>Scielo</a:t>
                      </a:r>
                      <a:r>
                        <a:rPr lang="es-AR" sz="1600" b="1" dirty="0">
                          <a:effectLst/>
                        </a:rPr>
                        <a:t> y </a:t>
                      </a:r>
                      <a:r>
                        <a:rPr lang="es-AR" sz="1600" b="1" dirty="0" err="1">
                          <a:effectLst/>
                        </a:rPr>
                        <a:t>Redalyc</a:t>
                      </a:r>
                      <a:endParaRPr lang="es-AR" sz="16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 b="1" dirty="0">
                          <a:effectLst/>
                        </a:rPr>
                        <a:t>OLIVA</a:t>
                      </a:r>
                      <a:endParaRPr lang="fr-F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 b="1">
                          <a:effectLst/>
                        </a:rPr>
                        <a:t>en %</a:t>
                      </a:r>
                      <a:endParaRPr lang="fr-F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 b="1" dirty="0">
                          <a:effectLst/>
                        </a:rPr>
                        <a:t>BIBLAT</a:t>
                      </a:r>
                      <a:endParaRPr lang="fr-F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 b="1" dirty="0">
                          <a:effectLst/>
                        </a:rPr>
                        <a:t>en %</a:t>
                      </a:r>
                      <a:endParaRPr lang="fr-F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8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Español</a:t>
                      </a:r>
                      <a:endParaRPr lang="fr-FR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solidFill>
                            <a:srgbClr val="FF0000"/>
                          </a:solidFill>
                          <a:effectLst/>
                        </a:rPr>
                        <a:t>373.419</a:t>
                      </a:r>
                      <a:endParaRPr lang="fr-FR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solidFill>
                            <a:srgbClr val="FF0000"/>
                          </a:solidFill>
                          <a:effectLst/>
                        </a:rPr>
                        <a:t>1,53%</a:t>
                      </a:r>
                      <a:endParaRPr lang="fr-FR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solidFill>
                            <a:srgbClr val="FF0000"/>
                          </a:solidFill>
                          <a:effectLst/>
                        </a:rPr>
                        <a:t>270.632</a:t>
                      </a:r>
                      <a:endParaRPr lang="fr-FR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solidFill>
                            <a:srgbClr val="FF0000"/>
                          </a:solidFill>
                          <a:effectLst/>
                        </a:rPr>
                        <a:t>0,92%</a:t>
                      </a:r>
                      <a:endParaRPr lang="fr-FR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solidFill>
                            <a:srgbClr val="FF0000"/>
                          </a:solidFill>
                          <a:effectLst/>
                        </a:rPr>
                        <a:t>345.391</a:t>
                      </a:r>
                      <a:endParaRPr lang="fr-FR" sz="14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solidFill>
                            <a:srgbClr val="FF0000"/>
                          </a:solidFill>
                          <a:effectLst/>
                        </a:rPr>
                        <a:t>43,70%</a:t>
                      </a:r>
                      <a:endParaRPr lang="fr-FR" sz="14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344.666</a:t>
                      </a:r>
                      <a:endParaRPr lang="fr-FR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solidFill>
                            <a:srgbClr val="FF0000"/>
                          </a:solidFill>
                          <a:effectLst/>
                        </a:rPr>
                        <a:t>58%</a:t>
                      </a:r>
                      <a:endParaRPr lang="fr-FR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8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Portugués</a:t>
                      </a:r>
                      <a:endParaRPr lang="fr-FR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solidFill>
                            <a:srgbClr val="FF0000"/>
                          </a:solidFill>
                          <a:effectLst/>
                        </a:rPr>
                        <a:t>120.613</a:t>
                      </a:r>
                      <a:endParaRPr lang="fr-FR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solidFill>
                            <a:srgbClr val="FF0000"/>
                          </a:solidFill>
                          <a:effectLst/>
                        </a:rPr>
                        <a:t>0,49%</a:t>
                      </a:r>
                      <a:endParaRPr lang="fr-FR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solidFill>
                            <a:srgbClr val="FF0000"/>
                          </a:solidFill>
                          <a:effectLst/>
                        </a:rPr>
                        <a:t>131.204</a:t>
                      </a:r>
                      <a:endParaRPr lang="fr-FR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solidFill>
                            <a:srgbClr val="FF0000"/>
                          </a:solidFill>
                          <a:effectLst/>
                        </a:rPr>
                        <a:t>0,45%</a:t>
                      </a:r>
                      <a:endParaRPr lang="fr-FR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solidFill>
                            <a:srgbClr val="FF0000"/>
                          </a:solidFill>
                          <a:effectLst/>
                        </a:rPr>
                        <a:t>253.648</a:t>
                      </a:r>
                      <a:endParaRPr lang="fr-FR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solidFill>
                            <a:srgbClr val="FF0000"/>
                          </a:solidFill>
                          <a:effectLst/>
                        </a:rPr>
                        <a:t>32,09%</a:t>
                      </a:r>
                      <a:endParaRPr lang="fr-FR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136.533</a:t>
                      </a:r>
                      <a:endParaRPr lang="fr-FR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solidFill>
                            <a:srgbClr val="FF0000"/>
                          </a:solidFill>
                          <a:effectLst/>
                        </a:rPr>
                        <a:t>23%</a:t>
                      </a:r>
                      <a:endParaRPr lang="fr-FR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8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Inglés</a:t>
                      </a:r>
                      <a:endParaRPr lang="fr-FR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20.600.733</a:t>
                      </a:r>
                      <a:endParaRPr lang="fr-FR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84,35%</a:t>
                      </a:r>
                      <a:endParaRPr lang="fr-F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28.142.849</a:t>
                      </a:r>
                      <a:endParaRPr lang="fr-F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95,86%</a:t>
                      </a:r>
                      <a:endParaRPr lang="fr-F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solidFill>
                            <a:srgbClr val="FF0000"/>
                          </a:solidFill>
                          <a:effectLst/>
                        </a:rPr>
                        <a:t>188.979</a:t>
                      </a:r>
                      <a:endParaRPr lang="fr-FR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23,91%</a:t>
                      </a:r>
                      <a:endParaRPr lang="fr-FR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88.157</a:t>
                      </a:r>
                      <a:endParaRPr lang="fr-F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14%</a:t>
                      </a:r>
                      <a:endParaRPr lang="fr-F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3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Otros idiomas</a:t>
                      </a:r>
                      <a:endParaRPr lang="fr-FR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3.328.831</a:t>
                      </a:r>
                      <a:endParaRPr lang="fr-FR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13,63%</a:t>
                      </a:r>
                      <a:endParaRPr lang="fr-FR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812.134</a:t>
                      </a:r>
                      <a:endParaRPr lang="fr-F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2,77%</a:t>
                      </a:r>
                      <a:endParaRPr lang="fr-F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2.286</a:t>
                      </a:r>
                      <a:endParaRPr lang="fr-F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0,30%</a:t>
                      </a:r>
                      <a:endParaRPr lang="fr-F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Sin </a:t>
                      </a:r>
                      <a:r>
                        <a:rPr lang="es-AR" sz="1400" b="1" dirty="0" err="1">
                          <a:effectLst/>
                        </a:rPr>
                        <a:t>info</a:t>
                      </a:r>
                      <a:endParaRPr lang="fr-F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5%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98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Total </a:t>
                      </a:r>
                      <a:endParaRPr lang="fr-FR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24.423.596</a:t>
                      </a:r>
                      <a:endParaRPr lang="fr-FR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100%</a:t>
                      </a:r>
                      <a:endParaRPr lang="fr-FR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29.356.819</a:t>
                      </a:r>
                      <a:endParaRPr lang="fr-FR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100,00%</a:t>
                      </a:r>
                      <a:endParaRPr lang="fr-FR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790.304</a:t>
                      </a:r>
                      <a:endParaRPr lang="fr-FR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 b="1">
                          <a:effectLst/>
                        </a:rPr>
                        <a:t>100%</a:t>
                      </a:r>
                      <a:endParaRPr lang="fr-FR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593.738</a:t>
                      </a:r>
                      <a:endParaRPr lang="fr-F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</a:rPr>
                        <a:t>100%</a:t>
                      </a:r>
                      <a:endParaRPr lang="fr-F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344863" y="32654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27597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ntegral">
    <a:dk1>
      <a:srgbClr val="2E2B21"/>
    </a:dk1>
    <a:lt1>
      <a:srgbClr val="FFFFFF"/>
    </a:lt1>
    <a:dk2>
      <a:srgbClr val="605B4F"/>
    </a:dk2>
    <a:lt2>
      <a:srgbClr val="D8D6BE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849A0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1484</TotalTime>
  <Words>1399</Words>
  <Application>Microsoft Office PowerPoint</Application>
  <PresentationFormat>Panorámica</PresentationFormat>
  <Paragraphs>272</Paragraphs>
  <Slides>23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23</vt:i4>
      </vt:variant>
    </vt:vector>
  </HeadingPairs>
  <TitlesOfParts>
    <vt:vector size="34" baseType="lpstr">
      <vt:lpstr>Arial</vt:lpstr>
      <vt:lpstr>Barlow</vt:lpstr>
      <vt:lpstr>Calibri</vt:lpstr>
      <vt:lpstr>Calibri Light</vt:lpstr>
      <vt:lpstr>Tw Cen MT</vt:lpstr>
      <vt:lpstr>Tw Cen MT (Cuerpo)</vt:lpstr>
      <vt:lpstr>Tw Cen MT Condensed</vt:lpstr>
      <vt:lpstr>Tw Cen MT Condensed (Títulos)</vt:lpstr>
      <vt:lpstr>Wingdings 3</vt:lpstr>
      <vt:lpstr>Tema de Office</vt:lpstr>
      <vt:lpstr>Integral</vt:lpstr>
      <vt:lpstr>El proyecto de ciencia abierta en un mundo desigual: avances, desafíos y tensiones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GRÁFICO 2</vt:lpstr>
      <vt:lpstr>GRÁFICO 3</vt:lpstr>
      <vt:lpstr>GRÁFICO 4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Publicar en ciencias sociales desde América Latina: estilos y circuitos de consagración.</dc:title>
  <dc:creator>Fernanda Beigel</dc:creator>
  <cp:lastModifiedBy>Fernanda Beigel</cp:lastModifiedBy>
  <cp:revision>196</cp:revision>
  <dcterms:created xsi:type="dcterms:W3CDTF">2020-10-20T11:50:13Z</dcterms:created>
  <dcterms:modified xsi:type="dcterms:W3CDTF">2023-10-17T13:07:28Z</dcterms:modified>
</cp:coreProperties>
</file>